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3"/>
  </p:notesMasterIdLst>
  <p:handoutMasterIdLst>
    <p:handoutMasterId r:id="rId34"/>
  </p:handoutMasterIdLst>
  <p:sldIdLst>
    <p:sldId id="1663" r:id="rId6"/>
    <p:sldId id="1665" r:id="rId7"/>
    <p:sldId id="1664" r:id="rId8"/>
    <p:sldId id="1666" r:id="rId9"/>
    <p:sldId id="1668" r:id="rId10"/>
    <p:sldId id="1667" r:id="rId11"/>
    <p:sldId id="1669" r:id="rId12"/>
    <p:sldId id="1670" r:id="rId13"/>
    <p:sldId id="1671" r:id="rId14"/>
    <p:sldId id="1672" r:id="rId15"/>
    <p:sldId id="1677" r:id="rId16"/>
    <p:sldId id="1690" r:id="rId17"/>
    <p:sldId id="1691" r:id="rId18"/>
    <p:sldId id="1692" r:id="rId19"/>
    <p:sldId id="1673" r:id="rId20"/>
    <p:sldId id="1676" r:id="rId21"/>
    <p:sldId id="1688" r:id="rId22"/>
    <p:sldId id="1687" r:id="rId23"/>
    <p:sldId id="1686" r:id="rId24"/>
    <p:sldId id="1678" r:id="rId25"/>
    <p:sldId id="1679" r:id="rId26"/>
    <p:sldId id="1680" r:id="rId27"/>
    <p:sldId id="1681" r:id="rId28"/>
    <p:sldId id="1682" r:id="rId29"/>
    <p:sldId id="1683" r:id="rId30"/>
    <p:sldId id="1684" r:id="rId31"/>
    <p:sldId id="1685"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663"/>
            <p14:sldId id="1665"/>
            <p14:sldId id="1664"/>
            <p14:sldId id="1666"/>
            <p14:sldId id="1668"/>
            <p14:sldId id="1667"/>
            <p14:sldId id="1669"/>
            <p14:sldId id="1670"/>
            <p14:sldId id="1671"/>
            <p14:sldId id="1672"/>
            <p14:sldId id="1677"/>
            <p14:sldId id="1690"/>
            <p14:sldId id="1691"/>
            <p14:sldId id="1692"/>
            <p14:sldId id="1673"/>
            <p14:sldId id="1676"/>
            <p14:sldId id="1688"/>
            <p14:sldId id="1687"/>
            <p14:sldId id="1686"/>
            <p14:sldId id="1678"/>
            <p14:sldId id="1679"/>
            <p14:sldId id="1680"/>
            <p14:sldId id="1681"/>
            <p14:sldId id="1682"/>
            <p14:sldId id="1683"/>
            <p14:sldId id="1684"/>
            <p14:sldId id="16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9349"/>
    <a:srgbClr val="30E5D0"/>
    <a:srgbClr val="FFFFFF"/>
    <a:srgbClr val="000000"/>
    <a:srgbClr val="0078D4"/>
    <a:srgbClr val="50E6FF"/>
    <a:srgbClr val="A92E01"/>
    <a:srgbClr val="C1350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2101" autoAdjust="0"/>
  </p:normalViewPr>
  <p:slideViewPr>
    <p:cSldViewPr snapToGrid="0">
      <p:cViewPr varScale="1">
        <p:scale>
          <a:sx n="94" d="100"/>
          <a:sy n="94" d="100"/>
        </p:scale>
        <p:origin x="33" y="24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8/26/2020 7:21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8/26/2020 7:21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8/26/2020 7:21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F4028072-E3C5-4953-8128-85ADBE6F7EE1}"/>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7" name="Picture 16" descr="A desk with computer and other accessories.&#10;&#10;Description automatically generated">
            <a:extLst>
              <a:ext uri="{FF2B5EF4-FFF2-40B4-BE49-F238E27FC236}">
                <a16:creationId xmlns:a16="http://schemas.microsoft.com/office/drawing/2014/main" id="{811C744C-AAF4-4A90-A801-B9A848FD4F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DC4C780F-57AE-4634-9E1E-F137146E8A9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nie@itu.d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hyperlink" Target="https://osherove.com/tdd-kata-1" TargetMode="Externa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6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version2.dk/artikel/jobtrends-java-slaar-c-paa-maalfoto-1088564" TargetMode="External"/><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version2.dk/artikel/udvikler-vild-med-c-ingen-grund-at-kode-java-nogensinde-igen-1088651" TargetMode="Externa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Test-Driven C♯</a:t>
            </a:r>
          </a:p>
        </p:txBody>
      </p:sp>
      <p:sp>
        <p:nvSpPr>
          <p:cNvPr id="5" name="Text Placeholder 4"/>
          <p:cNvSpPr>
            <a:spLocks noGrp="1"/>
          </p:cNvSpPr>
          <p:nvPr>
            <p:ph type="body" sz="quarter" idx="12"/>
          </p:nvPr>
        </p:nvSpPr>
        <p:spPr>
          <a:xfrm>
            <a:off x="582042" y="3962400"/>
            <a:ext cx="4164583" cy="1354217"/>
          </a:xfrm>
        </p:spPr>
        <p:txBody>
          <a:bodyPr/>
          <a:lstStyle/>
          <a:p>
            <a:r>
              <a:rPr lang="en-US" dirty="0"/>
              <a:t>Rasmus Lystrøm</a:t>
            </a:r>
          </a:p>
          <a:p>
            <a:r>
              <a:rPr lang="en-US" dirty="0"/>
              <a:t>Associate Professor</a:t>
            </a:r>
          </a:p>
          <a:p>
            <a:r>
              <a:rPr lang="en-US" dirty="0"/>
              <a:t>ITU</a:t>
            </a:r>
          </a:p>
          <a:p>
            <a:r>
              <a:rPr lang="en-US" dirty="0">
                <a:hlinkClick r:id="rId3"/>
              </a:rPr>
              <a:t>rnie@itu.dk</a:t>
            </a:r>
            <a:r>
              <a:rPr lang="en-US" dirty="0"/>
              <a:t> </a:t>
            </a:r>
          </a:p>
        </p:txBody>
      </p:sp>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94FB-043E-4659-A0A3-99E147592F6B}"/>
              </a:ext>
            </a:extLst>
          </p:cNvPr>
          <p:cNvSpPr>
            <a:spLocks noGrp="1"/>
          </p:cNvSpPr>
          <p:nvPr>
            <p:ph type="title"/>
          </p:nvPr>
        </p:nvSpPr>
        <p:spPr/>
        <p:txBody>
          <a:bodyPr/>
          <a:lstStyle/>
          <a:p>
            <a:r>
              <a:rPr lang="en-US" dirty="0"/>
              <a:t>Red – Green - Refactor</a:t>
            </a:r>
            <a:endParaRPr lang="LID4096" dirty="0"/>
          </a:p>
        </p:txBody>
      </p:sp>
      <p:grpSp>
        <p:nvGrpSpPr>
          <p:cNvPr id="25" name="Group 24">
            <a:extLst>
              <a:ext uri="{FF2B5EF4-FFF2-40B4-BE49-F238E27FC236}">
                <a16:creationId xmlns:a16="http://schemas.microsoft.com/office/drawing/2014/main" id="{245D8EEA-250F-429B-AFE6-30EBDCC59616}"/>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510D1507-AF03-4B84-A7BF-0DD0560F35DB}"/>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C888E7AF-14CC-4CB8-B5B9-44D514584945}"/>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2DA3CA93-D6A5-4776-BB1E-6A88C979B6B1}"/>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8CF566FB-D800-42C4-9991-47750C550B43}"/>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E2485333-91D1-4432-A3DF-3B349943E1B5}"/>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F20FE6-36A5-4205-9043-010E77472443}"/>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74D7F883-5403-4D59-885E-EE95B1BAC02C}"/>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B997751B-3204-4343-9758-5B92EC6ED760}"/>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9B1EB1-F7B1-4FDB-84E3-C6D8D0BC4475}"/>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B68389F8-72F2-4B03-919D-ED75123DE35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619355D6-6BE9-41FC-8499-28BCCF7E9205}"/>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375ADDC-E10D-4108-95D6-901430AD94D0}"/>
                </a:ext>
              </a:extLst>
            </p:cNvPr>
            <p:cNvGrpSpPr/>
            <p:nvPr/>
          </p:nvGrpSpPr>
          <p:grpSpPr>
            <a:xfrm>
              <a:off x="7871561" y="5806788"/>
              <a:ext cx="502608" cy="502608"/>
              <a:chOff x="7817926" y="5828956"/>
              <a:chExt cx="502608" cy="502608"/>
            </a:xfrm>
          </p:grpSpPr>
          <p:sp>
            <p:nvSpPr>
              <p:cNvPr id="16" name="Oval 15">
                <a:extLst>
                  <a:ext uri="{FF2B5EF4-FFF2-40B4-BE49-F238E27FC236}">
                    <a16:creationId xmlns:a16="http://schemas.microsoft.com/office/drawing/2014/main" id="{2E351341-4A3A-4A1F-9A01-E667A7F2D248}"/>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17" name="Oval 16">
                <a:extLst>
                  <a:ext uri="{FF2B5EF4-FFF2-40B4-BE49-F238E27FC236}">
                    <a16:creationId xmlns:a16="http://schemas.microsoft.com/office/drawing/2014/main" id="{9D647081-C64C-4754-B1DA-AF9EF3AFEDC3}"/>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6837D3D8-0365-4A2C-996B-2049D5F121D9}"/>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9" name="TextBox 18">
              <a:extLst>
                <a:ext uri="{FF2B5EF4-FFF2-40B4-BE49-F238E27FC236}">
                  <a16:creationId xmlns:a16="http://schemas.microsoft.com/office/drawing/2014/main" id="{C1288DA8-2991-467C-A0BB-E8A9D6723481}"/>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20" name="TextBox 19">
              <a:extLst>
                <a:ext uri="{FF2B5EF4-FFF2-40B4-BE49-F238E27FC236}">
                  <a16:creationId xmlns:a16="http://schemas.microsoft.com/office/drawing/2014/main" id="{3DAB9BE0-B360-4B66-A040-25B4340B9269}"/>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21" name="Straight Arrow Connector 20">
              <a:extLst>
                <a:ext uri="{FF2B5EF4-FFF2-40B4-BE49-F238E27FC236}">
                  <a16:creationId xmlns:a16="http://schemas.microsoft.com/office/drawing/2014/main" id="{3BDF441E-DCDC-4CBB-B521-DCB89F4105B0}"/>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990AE4-85D8-488D-ADC2-DBE664F87DE7}"/>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A860CE1-3566-4A72-A57B-90C594A2FDCF}"/>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5173C6-C928-4730-BBE0-8D5355E2F62F}"/>
                </a:ext>
              </a:extLst>
            </p:cNvPr>
            <p:cNvCxnSpPr>
              <a:cxnSpLocks/>
              <a:stCxn id="13" idx="2"/>
              <a:endCxn id="17"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85949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B001-235F-4F7C-B6FC-86AB5A472197}"/>
              </a:ext>
            </a:extLst>
          </p:cNvPr>
          <p:cNvSpPr>
            <a:spLocks noGrp="1"/>
          </p:cNvSpPr>
          <p:nvPr>
            <p:ph type="title"/>
          </p:nvPr>
        </p:nvSpPr>
        <p:spPr>
          <a:xfrm>
            <a:off x="586740" y="5681253"/>
            <a:ext cx="11018520" cy="553998"/>
          </a:xfrm>
        </p:spPr>
        <p:txBody>
          <a:bodyPr/>
          <a:lstStyle/>
          <a:p>
            <a:r>
              <a:rPr lang="en-US" dirty="0"/>
              <a:t>A brief introduction</a:t>
            </a:r>
            <a:endParaRPr lang="LID4096" dirty="0"/>
          </a:p>
        </p:txBody>
      </p:sp>
      <p:pic>
        <p:nvPicPr>
          <p:cNvPr id="5" name="Picture 4">
            <a:extLst>
              <a:ext uri="{FF2B5EF4-FFF2-40B4-BE49-F238E27FC236}">
                <a16:creationId xmlns:a16="http://schemas.microsoft.com/office/drawing/2014/main" id="{FCF88EFF-6C72-42EF-80D2-6E592CB1EC0A}"/>
              </a:ext>
            </a:extLst>
          </p:cNvPr>
          <p:cNvPicPr>
            <a:picLocks noChangeAspect="1"/>
          </p:cNvPicPr>
          <p:nvPr/>
        </p:nvPicPr>
        <p:blipFill>
          <a:blip r:embed="rId2"/>
          <a:stretch>
            <a:fillRect/>
          </a:stretch>
        </p:blipFill>
        <p:spPr>
          <a:xfrm>
            <a:off x="4409179" y="1176747"/>
            <a:ext cx="3373642" cy="3373642"/>
          </a:xfrm>
          <a:prstGeom prst="rect">
            <a:avLst/>
          </a:prstGeom>
        </p:spPr>
      </p:pic>
    </p:spTree>
    <p:extLst>
      <p:ext uri="{BB962C8B-B14F-4D97-AF65-F5344CB8AC3E}">
        <p14:creationId xmlns:p14="http://schemas.microsoft.com/office/powerpoint/2010/main" val="10182396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DD290-3467-4ADF-AE66-02D18B5B9B3C}"/>
              </a:ext>
            </a:extLst>
          </p:cNvPr>
          <p:cNvSpPr>
            <a:spLocks noGrp="1"/>
          </p:cNvSpPr>
          <p:nvPr>
            <p:ph type="title"/>
          </p:nvPr>
        </p:nvSpPr>
        <p:spPr/>
        <p:txBody>
          <a:bodyPr/>
          <a:lstStyle/>
          <a:p>
            <a:r>
              <a:rPr lang="en-US" dirty="0"/>
              <a:t>.NET</a:t>
            </a:r>
            <a:endParaRPr lang="LID4096" dirty="0"/>
          </a:p>
        </p:txBody>
      </p:sp>
      <p:sp>
        <p:nvSpPr>
          <p:cNvPr id="6" name="Text Placeholder 5">
            <a:extLst>
              <a:ext uri="{FF2B5EF4-FFF2-40B4-BE49-F238E27FC236}">
                <a16:creationId xmlns:a16="http://schemas.microsoft.com/office/drawing/2014/main" id="{710A6DB9-E4A2-4DD3-AE6D-0B52C5B4EBD0}"/>
              </a:ext>
            </a:extLst>
          </p:cNvPr>
          <p:cNvSpPr>
            <a:spLocks noGrp="1"/>
          </p:cNvSpPr>
          <p:nvPr>
            <p:ph type="body" sz="quarter" idx="12"/>
          </p:nvPr>
        </p:nvSpPr>
        <p:spPr>
          <a:xfrm>
            <a:off x="585216" y="3977319"/>
            <a:ext cx="9144000" cy="738664"/>
          </a:xfrm>
        </p:spPr>
        <p:txBody>
          <a:bodyPr/>
          <a:lstStyle/>
          <a:p>
            <a:r>
              <a:rPr lang="en-US" sz="2400" dirty="0"/>
              <a:t>.NET is a free, cross-platform, open source developer platform for building many different types of applications.</a:t>
            </a:r>
            <a:endParaRPr lang="da-DK" sz="2400" dirty="0"/>
          </a:p>
        </p:txBody>
      </p:sp>
    </p:spTree>
    <p:extLst>
      <p:ext uri="{BB962C8B-B14F-4D97-AF65-F5344CB8AC3E}">
        <p14:creationId xmlns:p14="http://schemas.microsoft.com/office/powerpoint/2010/main" val="88519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 Sharp (programming language) - Wikipedia">
            <a:extLst>
              <a:ext uri="{FF2B5EF4-FFF2-40B4-BE49-F238E27FC236}">
                <a16:creationId xmlns:a16="http://schemas.microsoft.com/office/drawing/2014/main" id="{3ADA4DC9-464E-4C9D-BE2D-FFDB757E1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425" y="41275"/>
            <a:ext cx="4102100" cy="4527550"/>
          </a:xfrm>
          <a:prstGeom prst="rect">
            <a:avLst/>
          </a:prstGeom>
          <a:extLst>
            <a:ext uri="{909E8E84-426E-40DD-AFC4-6F175D3DCCD1}">
              <a14:hiddenFill xmlns:a14="http://schemas.microsoft.com/office/drawing/2010/main">
                <a:solidFill>
                  <a:srgbClr val="FFFFFF"/>
                </a:solidFill>
              </a14:hiddenFill>
            </a:ext>
          </a:extLst>
        </p:spPr>
      </p:pic>
      <p:pic>
        <p:nvPicPr>
          <p:cNvPr id="4098" name="Picture 2" descr="A close up of a sign&#10;&#10;Description automatically generated">
            <a:extLst>
              <a:ext uri="{FF2B5EF4-FFF2-40B4-BE49-F238E27FC236}">
                <a16:creationId xmlns:a16="http://schemas.microsoft.com/office/drawing/2014/main" id="{2AA8BD80-B1EF-4A30-B56A-2F5405CED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4075" y="41275"/>
            <a:ext cx="2222500" cy="2220913"/>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A screen shot of a computer&#10;&#10;Description automatically generated">
            <a:extLst>
              <a:ext uri="{FF2B5EF4-FFF2-40B4-BE49-F238E27FC236}">
                <a16:creationId xmlns:a16="http://schemas.microsoft.com/office/drawing/2014/main" id="{0C3CBC32-E478-4A76-9103-35F2D8E90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075" y="2344738"/>
            <a:ext cx="2222500" cy="2222500"/>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F Sharp (programming language) - Wikipedia">
            <a:extLst>
              <a:ext uri="{FF2B5EF4-FFF2-40B4-BE49-F238E27FC236}">
                <a16:creationId xmlns:a16="http://schemas.microsoft.com/office/drawing/2014/main" id="{65719E68-05E5-481C-894F-4B29B778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9425" y="4649788"/>
            <a:ext cx="2166938" cy="2166938"/>
          </a:xfrm>
          <a:prstGeom prst="rect">
            <a:avLst/>
          </a:prstGeom>
          <a:extLst>
            <a:ext uri="{909E8E84-426E-40DD-AFC4-6F175D3DCCD1}">
              <a14:hiddenFill xmlns:a14="http://schemas.microsoft.com/office/drawing/2010/main">
                <a:solidFill>
                  <a:srgbClr val="FFFFFF"/>
                </a:solidFill>
              </a14:hiddenFill>
            </a:ext>
          </a:extLst>
        </p:spPr>
      </p:pic>
      <p:pic>
        <p:nvPicPr>
          <p:cNvPr id="5122" name="Picture 2" descr="C++ - Wikipedia">
            <a:extLst>
              <a:ext uri="{FF2B5EF4-FFF2-40B4-BE49-F238E27FC236}">
                <a16:creationId xmlns:a16="http://schemas.microsoft.com/office/drawing/2014/main" id="{7351BF46-1B79-4FDD-949C-8866F5F12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8913" y="4649788"/>
            <a:ext cx="1909763" cy="216693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A picture containing clock&#10;&#10;Description automatically generated">
            <a:extLst>
              <a:ext uri="{FF2B5EF4-FFF2-40B4-BE49-F238E27FC236}">
                <a16:creationId xmlns:a16="http://schemas.microsoft.com/office/drawing/2014/main" id="{98D929D1-0B92-4FBC-9D3C-2E2A35FD9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9638" y="4649788"/>
            <a:ext cx="2166938" cy="216693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8C4877-F3FC-4A5A-96F1-7E3D6BB51462}"/>
              </a:ext>
            </a:extLst>
          </p:cNvPr>
          <p:cNvSpPr>
            <a:spLocks noGrp="1"/>
          </p:cNvSpPr>
          <p:nvPr>
            <p:ph type="title"/>
          </p:nvPr>
        </p:nvSpPr>
        <p:spPr>
          <a:xfrm>
            <a:off x="588263" y="585788"/>
            <a:ext cx="4159950" cy="5683249"/>
          </a:xfrm>
        </p:spPr>
        <p:txBody>
          <a:bodyPr wrap="square" anchor="ctr">
            <a:normAutofit/>
          </a:bodyPr>
          <a:lstStyle/>
          <a:p>
            <a:r>
              <a:rPr lang="en-US" dirty="0"/>
              <a:t>.NET Languages</a:t>
            </a:r>
            <a:endParaRPr lang="LID4096" dirty="0"/>
          </a:p>
        </p:txBody>
      </p:sp>
    </p:spTree>
    <p:extLst>
      <p:ext uri="{BB962C8B-B14F-4D97-AF65-F5344CB8AC3E}">
        <p14:creationId xmlns:p14="http://schemas.microsoft.com/office/powerpoint/2010/main" val="2728946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E6048AC-CAB7-4D43-8DC3-104F9AE3A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14338" name="Picture 2" descr="Microsoft Azure | Service Desk Integrations | SolarWinds">
            <a:extLst>
              <a:ext uri="{FF2B5EF4-FFF2-40B4-BE49-F238E27FC236}">
                <a16:creationId xmlns:a16="http://schemas.microsoft.com/office/drawing/2014/main" id="{946B3FA3-2C68-49C5-980F-B3FB5A538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13314" name="Picture 2" descr="Tizen Brand Guidelines | Tizen">
            <a:extLst>
              <a:ext uri="{FF2B5EF4-FFF2-40B4-BE49-F238E27FC236}">
                <a16:creationId xmlns:a16="http://schemas.microsoft.com/office/drawing/2014/main" id="{C54B269B-8F06-4978-99F5-D2F5AD156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12290" name="Picture 2" descr="Logo competition - we have a winner! - Raspberry Pi">
            <a:extLst>
              <a:ext uri="{FF2B5EF4-FFF2-40B4-BE49-F238E27FC236}">
                <a16:creationId xmlns:a16="http://schemas.microsoft.com/office/drawing/2014/main" id="{8A4BECD5-9938-4C1B-973D-3BE715A03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F6D1F4C-48E1-42B8-B9D4-A0F5A8979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93146CC7-E09F-4DB0-8E22-9B68BEDD8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B290932B-5CBA-4A7B-8EC6-0ADE0ACA0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10242" name="Picture 2" descr="Linux - Wikipedia">
            <a:extLst>
              <a:ext uri="{FF2B5EF4-FFF2-40B4-BE49-F238E27FC236}">
                <a16:creationId xmlns:a16="http://schemas.microsoft.com/office/drawing/2014/main" id="{6FEA1257-A27A-4E4F-9E9E-1F24143B28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8FC337C-092A-47A8-8E03-66001A57E65A}"/>
              </a:ext>
            </a:extLst>
          </p:cNvPr>
          <p:cNvSpPr>
            <a:spLocks noGrp="1"/>
          </p:cNvSpPr>
          <p:nvPr>
            <p:ph type="title"/>
          </p:nvPr>
        </p:nvSpPr>
        <p:spPr>
          <a:xfrm>
            <a:off x="588263" y="585788"/>
            <a:ext cx="4159950" cy="5683249"/>
          </a:xfrm>
        </p:spPr>
        <p:txBody>
          <a:bodyPr wrap="square" anchor="ctr">
            <a:normAutofit/>
          </a:bodyPr>
          <a:lstStyle/>
          <a:p>
            <a:r>
              <a:rPr lang="en-US" dirty="0"/>
              <a:t>.NET Platforms</a:t>
            </a:r>
            <a:endParaRPr lang="LID4096" dirty="0"/>
          </a:p>
        </p:txBody>
      </p:sp>
    </p:spTree>
    <p:extLst>
      <p:ext uri="{BB962C8B-B14F-4D97-AF65-F5344CB8AC3E}">
        <p14:creationId xmlns:p14="http://schemas.microsoft.com/office/powerpoint/2010/main" val="2036887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9F72-5B98-4C38-9A47-AC9ED6262639}"/>
              </a:ext>
            </a:extLst>
          </p:cNvPr>
          <p:cNvSpPr>
            <a:spLocks noGrp="1"/>
          </p:cNvSpPr>
          <p:nvPr>
            <p:ph type="title"/>
          </p:nvPr>
        </p:nvSpPr>
        <p:spPr/>
        <p:txBody>
          <a:bodyPr/>
          <a:lstStyle/>
          <a:p>
            <a:r>
              <a:rPr lang="en-US" dirty="0"/>
              <a:t>History of .NET and C#</a:t>
            </a:r>
            <a:endParaRPr lang="LID4096" dirty="0"/>
          </a:p>
        </p:txBody>
      </p:sp>
      <p:graphicFrame>
        <p:nvGraphicFramePr>
          <p:cNvPr id="5" name="Table 5">
            <a:extLst>
              <a:ext uri="{FF2B5EF4-FFF2-40B4-BE49-F238E27FC236}">
                <a16:creationId xmlns:a16="http://schemas.microsoft.com/office/drawing/2014/main" id="{9B29F521-EF88-428E-84BC-BB50C8C88A78}"/>
              </a:ext>
            </a:extLst>
          </p:cNvPr>
          <p:cNvGraphicFramePr>
            <a:graphicFrameLocks noGrp="1"/>
          </p:cNvGraphicFramePr>
          <p:nvPr>
            <p:ph sz="quarter" idx="10"/>
            <p:extLst>
              <p:ext uri="{D42A27DB-BD31-4B8C-83A1-F6EECF244321}">
                <p14:modId xmlns:p14="http://schemas.microsoft.com/office/powerpoint/2010/main" val="647866491"/>
              </p:ext>
            </p:extLst>
          </p:nvPr>
        </p:nvGraphicFramePr>
        <p:xfrm>
          <a:off x="588262" y="1435100"/>
          <a:ext cx="7785417" cy="4820920"/>
        </p:xfrm>
        <a:graphic>
          <a:graphicData uri="http://schemas.openxmlformats.org/drawingml/2006/table">
            <a:tbl>
              <a:tblPr firstRow="1" bandRow="1">
                <a:tableStyleId>{5C22544A-7EE6-4342-B048-85BDC9FD1C3A}</a:tableStyleId>
              </a:tblPr>
              <a:tblGrid>
                <a:gridCol w="740093">
                  <a:extLst>
                    <a:ext uri="{9D8B030D-6E8A-4147-A177-3AD203B41FA5}">
                      <a16:colId xmlns:a16="http://schemas.microsoft.com/office/drawing/2014/main" val="1433473512"/>
                    </a:ext>
                  </a:extLst>
                </a:gridCol>
                <a:gridCol w="746887">
                  <a:extLst>
                    <a:ext uri="{9D8B030D-6E8A-4147-A177-3AD203B41FA5}">
                      <a16:colId xmlns:a16="http://schemas.microsoft.com/office/drawing/2014/main" val="4136481305"/>
                    </a:ext>
                  </a:extLst>
                </a:gridCol>
                <a:gridCol w="1306385">
                  <a:extLst>
                    <a:ext uri="{9D8B030D-6E8A-4147-A177-3AD203B41FA5}">
                      <a16:colId xmlns:a16="http://schemas.microsoft.com/office/drawing/2014/main" val="3771030675"/>
                    </a:ext>
                  </a:extLst>
                </a:gridCol>
                <a:gridCol w="541655">
                  <a:extLst>
                    <a:ext uri="{9D8B030D-6E8A-4147-A177-3AD203B41FA5}">
                      <a16:colId xmlns:a16="http://schemas.microsoft.com/office/drawing/2014/main" val="1640511223"/>
                    </a:ext>
                  </a:extLst>
                </a:gridCol>
                <a:gridCol w="541655">
                  <a:extLst>
                    <a:ext uri="{9D8B030D-6E8A-4147-A177-3AD203B41FA5}">
                      <a16:colId xmlns:a16="http://schemas.microsoft.com/office/drawing/2014/main" val="3671836627"/>
                    </a:ext>
                  </a:extLst>
                </a:gridCol>
                <a:gridCol w="1648777">
                  <a:extLst>
                    <a:ext uri="{9D8B030D-6E8A-4147-A177-3AD203B41FA5}">
                      <a16:colId xmlns:a16="http://schemas.microsoft.com/office/drawing/2014/main" val="1230719425"/>
                    </a:ext>
                  </a:extLst>
                </a:gridCol>
                <a:gridCol w="2259965">
                  <a:extLst>
                    <a:ext uri="{9D8B030D-6E8A-4147-A177-3AD203B41FA5}">
                      <a16:colId xmlns:a16="http://schemas.microsoft.com/office/drawing/2014/main" val="536506832"/>
                    </a:ext>
                  </a:extLst>
                </a:gridCol>
              </a:tblGrid>
              <a:tr h="370840">
                <a:tc>
                  <a:txBody>
                    <a:bodyPr/>
                    <a:lstStyle/>
                    <a:p>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.NET</a:t>
                      </a:r>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.NET Core</a:t>
                      </a:r>
                      <a:endParaRPr lang="LID4096" dirty="0"/>
                    </a:p>
                  </a:txBody>
                  <a:tcPr/>
                </a:tc>
                <a:tc>
                  <a:txBody>
                    <a:bodyPr/>
                    <a:lstStyle/>
                    <a:p>
                      <a:pPr algn="ctr"/>
                      <a:r>
                        <a:rPr lang="en-US" dirty="0"/>
                        <a:t>C#</a:t>
                      </a:r>
                      <a:endParaRPr lang="LID4096" dirty="0"/>
                    </a:p>
                  </a:txBody>
                  <a:tcPr/>
                </a:tc>
                <a:tc>
                  <a:txBody>
                    <a:bodyPr/>
                    <a:lstStyle/>
                    <a:p>
                      <a:pPr algn="ctr"/>
                      <a:r>
                        <a:rPr lang="en-US" dirty="0"/>
                        <a:t>F#</a:t>
                      </a:r>
                      <a:endParaRPr lang="LID4096" dirty="0"/>
                    </a:p>
                  </a:txBody>
                  <a:tcPr/>
                </a:tc>
                <a:tc>
                  <a:txBody>
                    <a:bodyPr/>
                    <a:lstStyle/>
                    <a:p>
                      <a:pPr algn="ctr"/>
                      <a:r>
                        <a:rPr lang="en-US" dirty="0"/>
                        <a:t>Visual Studio</a:t>
                      </a:r>
                      <a:endParaRPr lang="LID4096" dirty="0"/>
                    </a:p>
                  </a:txBody>
                  <a:tcPr/>
                </a:tc>
                <a:tc>
                  <a:txBody>
                    <a:bodyPr/>
                    <a:lstStyle/>
                    <a:p>
                      <a:pPr algn="ctr"/>
                      <a:r>
                        <a:rPr lang="en-US" dirty="0"/>
                        <a:t>Visual Studio Code</a:t>
                      </a:r>
                      <a:endParaRPr lang="LID4096" dirty="0"/>
                    </a:p>
                  </a:txBody>
                  <a:tcPr/>
                </a:tc>
                <a:extLst>
                  <a:ext uri="{0D108BD9-81ED-4DB2-BD59-A6C34878D82A}">
                    <a16:rowId xmlns:a16="http://schemas.microsoft.com/office/drawing/2014/main" val="572195665"/>
                  </a:ext>
                </a:extLst>
              </a:tr>
              <a:tr h="370840">
                <a:tc>
                  <a:txBody>
                    <a:bodyPr/>
                    <a:lstStyle/>
                    <a:p>
                      <a:r>
                        <a:rPr lang="en-US" dirty="0"/>
                        <a:t>2002</a:t>
                      </a: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r>
                        <a:rPr lang="en-US" dirty="0"/>
                        <a:t>.NET</a:t>
                      </a:r>
                      <a:endParaRPr lang="LID4096" dirty="0"/>
                    </a:p>
                  </a:txBody>
                  <a:tcPr/>
                </a:tc>
                <a:tc>
                  <a:txBody>
                    <a:bodyPr/>
                    <a:lstStyle/>
                    <a:p>
                      <a:pPr algn="ctr"/>
                      <a:endParaRPr lang="LID4096" dirty="0"/>
                    </a:p>
                  </a:txBody>
                  <a:tcPr/>
                </a:tc>
                <a:extLst>
                  <a:ext uri="{0D108BD9-81ED-4DB2-BD59-A6C34878D82A}">
                    <a16:rowId xmlns:a16="http://schemas.microsoft.com/office/drawing/2014/main" val="833156770"/>
                  </a:ext>
                </a:extLst>
              </a:tr>
              <a:tr h="370840">
                <a:tc>
                  <a:txBody>
                    <a:bodyPr/>
                    <a:lstStyle/>
                    <a:p>
                      <a:r>
                        <a:rPr lang="en-US" dirty="0"/>
                        <a:t>2005</a:t>
                      </a:r>
                      <a:endParaRPr lang="LID4096" dirty="0"/>
                    </a:p>
                  </a:txBody>
                  <a:tcPr/>
                </a:tc>
                <a:tc>
                  <a:txBody>
                    <a:bodyPr/>
                    <a:lstStyle/>
                    <a:p>
                      <a:pPr algn="ctr"/>
                      <a:r>
                        <a:rPr lang="en-US" dirty="0"/>
                        <a:t>2.0</a:t>
                      </a:r>
                      <a:endParaRPr lang="LID4096" dirty="0"/>
                    </a:p>
                  </a:txBody>
                  <a:tcPr/>
                </a:tc>
                <a:tc>
                  <a:txBody>
                    <a:bodyPr/>
                    <a:lstStyle/>
                    <a:p>
                      <a:pPr algn="ctr"/>
                      <a:endParaRPr lang="LID4096" dirty="0"/>
                    </a:p>
                  </a:txBody>
                  <a:tcPr/>
                </a:tc>
                <a:tc>
                  <a:txBody>
                    <a:bodyPr/>
                    <a:lstStyle/>
                    <a:p>
                      <a:pPr algn="ctr"/>
                      <a:r>
                        <a:rPr lang="en-US" dirty="0"/>
                        <a:t>2.0</a:t>
                      </a:r>
                      <a:endParaRPr lang="LID4096" dirty="0"/>
                    </a:p>
                  </a:txBody>
                  <a:tcPr/>
                </a:tc>
                <a:tc>
                  <a:txBody>
                    <a:bodyPr/>
                    <a:lstStyle/>
                    <a:p>
                      <a:pPr algn="ctr"/>
                      <a:r>
                        <a:rPr lang="en-US" dirty="0"/>
                        <a:t>1.0</a:t>
                      </a:r>
                      <a:endParaRPr lang="LID4096" dirty="0"/>
                    </a:p>
                  </a:txBody>
                  <a:tcPr/>
                </a:tc>
                <a:tc>
                  <a:txBody>
                    <a:bodyPr/>
                    <a:lstStyle/>
                    <a:p>
                      <a:pPr algn="ctr"/>
                      <a:r>
                        <a:rPr lang="en-US" dirty="0"/>
                        <a:t>2005</a:t>
                      </a:r>
                      <a:endParaRPr lang="LID4096" dirty="0"/>
                    </a:p>
                  </a:txBody>
                  <a:tcPr/>
                </a:tc>
                <a:tc>
                  <a:txBody>
                    <a:bodyPr/>
                    <a:lstStyle/>
                    <a:p>
                      <a:pPr algn="ctr"/>
                      <a:endParaRPr lang="LID4096" dirty="0"/>
                    </a:p>
                  </a:txBody>
                  <a:tcPr/>
                </a:tc>
                <a:extLst>
                  <a:ext uri="{0D108BD9-81ED-4DB2-BD59-A6C34878D82A}">
                    <a16:rowId xmlns:a16="http://schemas.microsoft.com/office/drawing/2014/main" val="1388420864"/>
                  </a:ext>
                </a:extLst>
              </a:tr>
              <a:tr h="370840">
                <a:tc>
                  <a:txBody>
                    <a:bodyPr/>
                    <a:lstStyle/>
                    <a:p>
                      <a:r>
                        <a:rPr lang="en-US" dirty="0"/>
                        <a:t>2007</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3.0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extLst>
                  <a:ext uri="{0D108BD9-81ED-4DB2-BD59-A6C34878D82A}">
                    <a16:rowId xmlns:a16="http://schemas.microsoft.com/office/drawing/2014/main" val="180186064"/>
                  </a:ext>
                </a:extLst>
              </a:tr>
              <a:tr h="370840">
                <a:tc>
                  <a:txBody>
                    <a:bodyPr/>
                    <a:lstStyle/>
                    <a:p>
                      <a:r>
                        <a:rPr lang="en-US" dirty="0"/>
                        <a:t>2008</a:t>
                      </a:r>
                      <a:endParaRPr lang="LID4096" dirty="0"/>
                    </a:p>
                  </a:txBody>
                  <a:tcPr/>
                </a:tc>
                <a:tc>
                  <a:txBody>
                    <a:bodyPr/>
                    <a:lstStyle/>
                    <a:p>
                      <a:pPr algn="ctr"/>
                      <a:r>
                        <a:rPr lang="en-US" dirty="0"/>
                        <a:t>3.5</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2008</a:t>
                      </a:r>
                      <a:endParaRPr lang="LID4096" dirty="0"/>
                    </a:p>
                  </a:txBody>
                  <a:tcPr/>
                </a:tc>
                <a:tc>
                  <a:txBody>
                    <a:bodyPr/>
                    <a:lstStyle/>
                    <a:p>
                      <a:pPr algn="ctr"/>
                      <a:endParaRPr lang="LID4096" dirty="0"/>
                    </a:p>
                  </a:txBody>
                  <a:tcPr/>
                </a:tc>
                <a:extLst>
                  <a:ext uri="{0D108BD9-81ED-4DB2-BD59-A6C34878D82A}">
                    <a16:rowId xmlns:a16="http://schemas.microsoft.com/office/drawing/2014/main" val="3153173571"/>
                  </a:ext>
                </a:extLst>
              </a:tr>
              <a:tr h="370840">
                <a:tc>
                  <a:txBody>
                    <a:bodyPr/>
                    <a:lstStyle/>
                    <a:p>
                      <a:r>
                        <a:rPr lang="en-US" dirty="0"/>
                        <a:t>2010</a:t>
                      </a:r>
                      <a:endParaRPr lang="LID4096" dirty="0"/>
                    </a:p>
                  </a:txBody>
                  <a:tcPr/>
                </a:tc>
                <a:tc>
                  <a:txBody>
                    <a:bodyPr/>
                    <a:lstStyle/>
                    <a:p>
                      <a:pPr algn="ctr"/>
                      <a:r>
                        <a:rPr lang="en-US" dirty="0"/>
                        <a:t>4.0</a:t>
                      </a:r>
                      <a:endParaRPr lang="LID4096" dirty="0"/>
                    </a:p>
                  </a:txBody>
                  <a:tcPr/>
                </a:tc>
                <a:tc>
                  <a:txBody>
                    <a:bodyPr/>
                    <a:lstStyle/>
                    <a:p>
                      <a:pPr algn="ctr"/>
                      <a:endParaRPr lang="LID4096" dirty="0"/>
                    </a:p>
                  </a:txBody>
                  <a:tcPr/>
                </a:tc>
                <a:tc>
                  <a:txBody>
                    <a:bodyPr/>
                    <a:lstStyle/>
                    <a:p>
                      <a:pPr algn="ctr"/>
                      <a:r>
                        <a:rPr lang="en-US" dirty="0"/>
                        <a:t>4.0</a:t>
                      </a:r>
                      <a:endParaRPr lang="LID4096" dirty="0"/>
                    </a:p>
                  </a:txBody>
                  <a:tcPr/>
                </a:tc>
                <a:tc>
                  <a:txBody>
                    <a:bodyPr/>
                    <a:lstStyle/>
                    <a:p>
                      <a:pPr algn="ctr"/>
                      <a:r>
                        <a:rPr lang="en-US" dirty="0"/>
                        <a:t>2.0</a:t>
                      </a:r>
                      <a:endParaRPr lang="LID4096" dirty="0"/>
                    </a:p>
                  </a:txBody>
                  <a:tcPr/>
                </a:tc>
                <a:tc>
                  <a:txBody>
                    <a:bodyPr/>
                    <a:lstStyle/>
                    <a:p>
                      <a:pPr algn="ctr"/>
                      <a:r>
                        <a:rPr lang="en-US" dirty="0"/>
                        <a:t>2010</a:t>
                      </a:r>
                      <a:endParaRPr lang="LID4096" dirty="0"/>
                    </a:p>
                  </a:txBody>
                  <a:tcPr/>
                </a:tc>
                <a:tc>
                  <a:txBody>
                    <a:bodyPr/>
                    <a:lstStyle/>
                    <a:p>
                      <a:pPr algn="ctr"/>
                      <a:endParaRPr lang="LID4096" dirty="0"/>
                    </a:p>
                  </a:txBody>
                  <a:tcPr/>
                </a:tc>
                <a:extLst>
                  <a:ext uri="{0D108BD9-81ED-4DB2-BD59-A6C34878D82A}">
                    <a16:rowId xmlns:a16="http://schemas.microsoft.com/office/drawing/2014/main" val="3553053112"/>
                  </a:ext>
                </a:extLst>
              </a:tr>
              <a:tr h="370840">
                <a:tc>
                  <a:txBody>
                    <a:bodyPr/>
                    <a:lstStyle/>
                    <a:p>
                      <a:r>
                        <a:rPr lang="en-US" dirty="0"/>
                        <a:t>2012</a:t>
                      </a:r>
                      <a:endParaRPr lang="LID4096" dirty="0"/>
                    </a:p>
                  </a:txBody>
                  <a:tcPr/>
                </a:tc>
                <a:tc>
                  <a:txBody>
                    <a:bodyPr/>
                    <a:lstStyle/>
                    <a:p>
                      <a:pPr algn="ctr"/>
                      <a:r>
                        <a:rPr lang="en-US" dirty="0"/>
                        <a:t>4.5</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3.0</a:t>
                      </a:r>
                      <a:endParaRPr lang="LID4096" dirty="0"/>
                    </a:p>
                  </a:txBody>
                  <a:tcPr/>
                </a:tc>
                <a:tc>
                  <a:txBody>
                    <a:bodyPr/>
                    <a:lstStyle/>
                    <a:p>
                      <a:pPr algn="ctr"/>
                      <a:r>
                        <a:rPr lang="en-US" dirty="0"/>
                        <a:t>2012</a:t>
                      </a:r>
                      <a:endParaRPr lang="LID4096" dirty="0"/>
                    </a:p>
                  </a:txBody>
                  <a:tcPr/>
                </a:tc>
                <a:tc>
                  <a:txBody>
                    <a:bodyPr/>
                    <a:lstStyle/>
                    <a:p>
                      <a:pPr algn="ctr"/>
                      <a:endParaRPr lang="LID4096" dirty="0"/>
                    </a:p>
                  </a:txBody>
                  <a:tcPr/>
                </a:tc>
                <a:extLst>
                  <a:ext uri="{0D108BD9-81ED-4DB2-BD59-A6C34878D82A}">
                    <a16:rowId xmlns:a16="http://schemas.microsoft.com/office/drawing/2014/main" val="1659002915"/>
                  </a:ext>
                </a:extLst>
              </a:tr>
              <a:tr h="370840">
                <a:tc>
                  <a:txBody>
                    <a:bodyPr/>
                    <a:lstStyle/>
                    <a:p>
                      <a:r>
                        <a:rPr lang="en-US" dirty="0"/>
                        <a:t>2013</a:t>
                      </a:r>
                      <a:endParaRPr lang="LID4096" dirty="0"/>
                    </a:p>
                  </a:txBody>
                  <a:tcPr/>
                </a:tc>
                <a:tc>
                  <a:txBody>
                    <a:bodyPr/>
                    <a:lstStyle/>
                    <a:p>
                      <a:pPr algn="ctr"/>
                      <a:r>
                        <a:rPr lang="en-US" dirty="0"/>
                        <a:t>4.5.1</a:t>
                      </a:r>
                      <a:endParaRPr lang="LID4096" dirty="0"/>
                    </a:p>
                  </a:txBody>
                  <a:tcPr/>
                </a:tc>
                <a:tc>
                  <a:txBody>
                    <a:bodyPr/>
                    <a:lstStyle/>
                    <a:p>
                      <a:pPr algn="ctr"/>
                      <a:endParaRPr lang="LID4096" dirty="0"/>
                    </a:p>
                  </a:txBody>
                  <a:tcPr/>
                </a:tc>
                <a:tc>
                  <a:txBody>
                    <a:bodyPr/>
                    <a:lstStyle/>
                    <a:p>
                      <a:pPr algn="ctr"/>
                      <a:r>
                        <a:rPr lang="en-US" dirty="0"/>
                        <a:t>5.0</a:t>
                      </a:r>
                      <a:endParaRPr lang="LID4096" dirty="0"/>
                    </a:p>
                  </a:txBody>
                  <a:tcPr/>
                </a:tc>
                <a:tc>
                  <a:txBody>
                    <a:bodyPr/>
                    <a:lstStyle/>
                    <a:p>
                      <a:pPr algn="ctr"/>
                      <a:r>
                        <a:rPr lang="en-US" dirty="0"/>
                        <a:t>3.1</a:t>
                      </a:r>
                      <a:endParaRPr lang="LID4096" dirty="0"/>
                    </a:p>
                  </a:txBody>
                  <a:tcPr/>
                </a:tc>
                <a:tc>
                  <a:txBody>
                    <a:bodyPr/>
                    <a:lstStyle/>
                    <a:p>
                      <a:pPr algn="ctr"/>
                      <a:r>
                        <a:rPr lang="en-US" dirty="0"/>
                        <a:t>2013</a:t>
                      </a:r>
                      <a:endParaRPr lang="LID4096" dirty="0"/>
                    </a:p>
                  </a:txBody>
                  <a:tcPr/>
                </a:tc>
                <a:tc>
                  <a:txBody>
                    <a:bodyPr/>
                    <a:lstStyle/>
                    <a:p>
                      <a:pPr algn="ctr"/>
                      <a:endParaRPr lang="LID4096" dirty="0"/>
                    </a:p>
                  </a:txBody>
                  <a:tcPr/>
                </a:tc>
                <a:extLst>
                  <a:ext uri="{0D108BD9-81ED-4DB2-BD59-A6C34878D82A}">
                    <a16:rowId xmlns:a16="http://schemas.microsoft.com/office/drawing/2014/main" val="2776529974"/>
                  </a:ext>
                </a:extLst>
              </a:tr>
              <a:tr h="370840">
                <a:tc>
                  <a:txBody>
                    <a:bodyPr/>
                    <a:lstStyle/>
                    <a:p>
                      <a:r>
                        <a:rPr lang="en-US" dirty="0"/>
                        <a:t>2015</a:t>
                      </a:r>
                      <a:endParaRPr lang="LID4096" dirty="0"/>
                    </a:p>
                  </a:txBody>
                  <a:tcPr/>
                </a:tc>
                <a:tc>
                  <a:txBody>
                    <a:bodyPr/>
                    <a:lstStyle/>
                    <a:p>
                      <a:pPr algn="ctr"/>
                      <a:r>
                        <a:rPr lang="en-US" dirty="0"/>
                        <a:t>4.6</a:t>
                      </a:r>
                      <a:endParaRPr lang="LID4096" dirty="0"/>
                    </a:p>
                  </a:txBody>
                  <a:tcPr/>
                </a:tc>
                <a:tc>
                  <a:txBody>
                    <a:bodyPr/>
                    <a:lstStyle/>
                    <a:p>
                      <a:pPr algn="ctr"/>
                      <a:endParaRPr lang="LID4096" dirty="0"/>
                    </a:p>
                  </a:txBody>
                  <a:tcPr/>
                </a:tc>
                <a:tc>
                  <a:txBody>
                    <a:bodyPr/>
                    <a:lstStyle/>
                    <a:p>
                      <a:pPr algn="ctr"/>
                      <a:r>
                        <a:rPr lang="en-US" dirty="0"/>
                        <a:t>6.0</a:t>
                      </a:r>
                      <a:endParaRPr lang="LID4096" dirty="0"/>
                    </a:p>
                  </a:txBody>
                  <a:tcPr/>
                </a:tc>
                <a:tc>
                  <a:txBody>
                    <a:bodyPr/>
                    <a:lstStyle/>
                    <a:p>
                      <a:pPr algn="ctr"/>
                      <a:r>
                        <a:rPr lang="en-US" dirty="0"/>
                        <a:t>4.0</a:t>
                      </a:r>
                      <a:endParaRPr lang="LID4096" dirty="0"/>
                    </a:p>
                  </a:txBody>
                  <a:tcPr/>
                </a:tc>
                <a:tc>
                  <a:txBody>
                    <a:bodyPr/>
                    <a:lstStyle/>
                    <a:p>
                      <a:pPr algn="ctr"/>
                      <a:r>
                        <a:rPr lang="en-US" dirty="0"/>
                        <a:t>2015</a:t>
                      </a:r>
                      <a:endParaRPr lang="LID4096" dirty="0"/>
                    </a:p>
                  </a:txBody>
                  <a:tcPr/>
                </a:tc>
                <a:tc>
                  <a:txBody>
                    <a:bodyPr/>
                    <a:lstStyle/>
                    <a:p>
                      <a:pPr algn="ctr"/>
                      <a:endParaRPr lang="LID4096" dirty="0"/>
                    </a:p>
                  </a:txBody>
                  <a:tcPr/>
                </a:tc>
                <a:extLst>
                  <a:ext uri="{0D108BD9-81ED-4DB2-BD59-A6C34878D82A}">
                    <a16:rowId xmlns:a16="http://schemas.microsoft.com/office/drawing/2014/main" val="1109191878"/>
                  </a:ext>
                </a:extLst>
              </a:tr>
              <a:tr h="370840">
                <a:tc>
                  <a:txBody>
                    <a:bodyPr/>
                    <a:lstStyle/>
                    <a:p>
                      <a:r>
                        <a:rPr lang="en-US" dirty="0"/>
                        <a:t>2016</a:t>
                      </a:r>
                      <a:endParaRPr lang="LID4096" dirty="0"/>
                    </a:p>
                  </a:txBody>
                  <a:tcPr/>
                </a:tc>
                <a:tc>
                  <a:txBody>
                    <a:bodyPr/>
                    <a:lstStyle/>
                    <a:p>
                      <a:pPr algn="ct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1.0 – 1.8</a:t>
                      </a:r>
                      <a:endParaRPr lang="LID4096" dirty="0"/>
                    </a:p>
                  </a:txBody>
                  <a:tcPr/>
                </a:tc>
                <a:extLst>
                  <a:ext uri="{0D108BD9-81ED-4DB2-BD59-A6C34878D82A}">
                    <a16:rowId xmlns:a16="http://schemas.microsoft.com/office/drawing/2014/main" val="617569270"/>
                  </a:ext>
                </a:extLst>
              </a:tr>
              <a:tr h="370840">
                <a:tc>
                  <a:txBody>
                    <a:bodyPr/>
                    <a:lstStyle/>
                    <a:p>
                      <a:r>
                        <a:rPr lang="en-US" dirty="0"/>
                        <a:t>2017</a:t>
                      </a:r>
                      <a:endParaRPr lang="LID4096" dirty="0"/>
                    </a:p>
                  </a:txBody>
                  <a:tcPr/>
                </a:tc>
                <a:tc>
                  <a:txBody>
                    <a:bodyPr/>
                    <a:lstStyle/>
                    <a:p>
                      <a:pPr algn="ctr"/>
                      <a:r>
                        <a:rPr lang="en-US" dirty="0"/>
                        <a:t>4.7</a:t>
                      </a:r>
                      <a:endParaRPr lang="LID4096" dirty="0"/>
                    </a:p>
                  </a:txBody>
                  <a:tcPr/>
                </a:tc>
                <a:tc>
                  <a:txBody>
                    <a:bodyPr/>
                    <a:lstStyle/>
                    <a:p>
                      <a:pPr algn="ctr"/>
                      <a:r>
                        <a:rPr lang="en-US" dirty="0"/>
                        <a:t>2.0</a:t>
                      </a:r>
                      <a:endParaRPr lang="LID4096" dirty="0"/>
                    </a:p>
                  </a:txBody>
                  <a:tcPr/>
                </a:tc>
                <a:tc>
                  <a:txBody>
                    <a:bodyPr/>
                    <a:lstStyle/>
                    <a:p>
                      <a:pPr algn="ctr"/>
                      <a:r>
                        <a:rPr lang="en-US" dirty="0"/>
                        <a:t>7.0</a:t>
                      </a:r>
                      <a:endParaRPr lang="LID4096" dirty="0"/>
                    </a:p>
                  </a:txBody>
                  <a:tcPr/>
                </a:tc>
                <a:tc>
                  <a:txBody>
                    <a:bodyPr/>
                    <a:lstStyle/>
                    <a:p>
                      <a:pPr algn="ctr"/>
                      <a:endParaRPr lang="LID4096" dirty="0"/>
                    </a:p>
                  </a:txBody>
                  <a:tcPr/>
                </a:tc>
                <a:tc>
                  <a:txBody>
                    <a:bodyPr/>
                    <a:lstStyle/>
                    <a:p>
                      <a:pPr algn="ctr"/>
                      <a:r>
                        <a:rPr lang="en-US" dirty="0"/>
                        <a:t>2017</a:t>
                      </a:r>
                      <a:endParaRPr lang="LID4096" dirty="0"/>
                    </a:p>
                  </a:txBody>
                  <a:tcPr/>
                </a:tc>
                <a:tc>
                  <a:txBody>
                    <a:bodyPr/>
                    <a:lstStyle/>
                    <a:p>
                      <a:pPr algn="ctr"/>
                      <a:r>
                        <a:rPr lang="en-US" dirty="0"/>
                        <a:t>1.9 – 1.19</a:t>
                      </a:r>
                      <a:endParaRPr lang="LID4096" dirty="0"/>
                    </a:p>
                  </a:txBody>
                  <a:tcPr/>
                </a:tc>
                <a:extLst>
                  <a:ext uri="{0D108BD9-81ED-4DB2-BD59-A6C34878D82A}">
                    <a16:rowId xmlns:a16="http://schemas.microsoft.com/office/drawing/2014/main" val="2319591899"/>
                  </a:ext>
                </a:extLst>
              </a:tr>
              <a:tr h="370840">
                <a:tc>
                  <a:txBody>
                    <a:bodyPr/>
                    <a:lstStyle/>
                    <a:p>
                      <a:r>
                        <a:rPr lang="en-US" dirty="0"/>
                        <a:t>2019</a:t>
                      </a:r>
                      <a:endParaRPr lang="LID4096" dirty="0"/>
                    </a:p>
                  </a:txBody>
                  <a:tcPr/>
                </a:tc>
                <a:tc>
                  <a:txBody>
                    <a:bodyPr/>
                    <a:lstStyle/>
                    <a:p>
                      <a:pPr algn="ctr"/>
                      <a:r>
                        <a:rPr lang="en-US" dirty="0"/>
                        <a:t>4.8</a:t>
                      </a:r>
                      <a:endParaRPr lang="LID4096" dirty="0"/>
                    </a:p>
                  </a:txBody>
                  <a:tcPr/>
                </a:tc>
                <a:tc>
                  <a:txBody>
                    <a:bodyPr/>
                    <a:lstStyle/>
                    <a:p>
                      <a:pPr algn="ctr"/>
                      <a:r>
                        <a:rPr lang="en-US" dirty="0"/>
                        <a:t>3.0</a:t>
                      </a:r>
                      <a:endParaRPr lang="LID4096" dirty="0"/>
                    </a:p>
                  </a:txBody>
                  <a:tcPr/>
                </a:tc>
                <a:tc>
                  <a:txBody>
                    <a:bodyPr/>
                    <a:lstStyle/>
                    <a:p>
                      <a:pPr algn="ctr"/>
                      <a:r>
                        <a:rPr lang="en-US" dirty="0"/>
                        <a:t>8.0</a:t>
                      </a:r>
                      <a:endParaRPr lang="LID4096" dirty="0"/>
                    </a:p>
                  </a:txBody>
                  <a:tcPr/>
                </a:tc>
                <a:tc>
                  <a:txBody>
                    <a:bodyPr/>
                    <a:lstStyle/>
                    <a:p>
                      <a:pPr algn="ctr"/>
                      <a:r>
                        <a:rPr lang="en-US" dirty="0"/>
                        <a:t>4.7</a:t>
                      </a:r>
                      <a:endParaRPr lang="LID4096" dirty="0"/>
                    </a:p>
                  </a:txBody>
                  <a:tcPr/>
                </a:tc>
                <a:tc>
                  <a:txBody>
                    <a:bodyPr/>
                    <a:lstStyle/>
                    <a:p>
                      <a:pPr algn="ctr"/>
                      <a:r>
                        <a:rPr lang="en-US" dirty="0"/>
                        <a:t>2019</a:t>
                      </a:r>
                      <a:endParaRPr lang="LID4096" dirty="0"/>
                    </a:p>
                  </a:txBody>
                  <a:tcPr/>
                </a:tc>
                <a:tc>
                  <a:txBody>
                    <a:bodyPr/>
                    <a:lstStyle/>
                    <a:p>
                      <a:pPr algn="ctr"/>
                      <a:r>
                        <a:rPr lang="en-US" dirty="0"/>
                        <a:t>1.20 – 130</a:t>
                      </a:r>
                      <a:endParaRPr lang="LID4096" dirty="0"/>
                    </a:p>
                  </a:txBody>
                  <a:tcPr/>
                </a:tc>
                <a:extLst>
                  <a:ext uri="{0D108BD9-81ED-4DB2-BD59-A6C34878D82A}">
                    <a16:rowId xmlns:a16="http://schemas.microsoft.com/office/drawing/2014/main" val="3261163423"/>
                  </a:ext>
                </a:extLst>
              </a:tr>
              <a:tr h="370840">
                <a:tc>
                  <a:txBody>
                    <a:bodyPr/>
                    <a:lstStyle/>
                    <a:p>
                      <a:r>
                        <a:rPr lang="en-US" dirty="0"/>
                        <a:t>2020</a:t>
                      </a:r>
                      <a:endParaRPr lang="LID4096" dirty="0"/>
                    </a:p>
                  </a:txBody>
                  <a:tcPr/>
                </a:tc>
                <a:tc gridSpan="2">
                  <a:txBody>
                    <a:bodyPr/>
                    <a:lstStyle/>
                    <a:p>
                      <a:pPr algn="ctr"/>
                      <a:r>
                        <a:rPr lang="en-US" dirty="0"/>
                        <a:t>5.0</a:t>
                      </a:r>
                      <a:endParaRPr lang="LID4096" dirty="0"/>
                    </a:p>
                  </a:txBody>
                  <a:tcPr>
                    <a:solidFill>
                      <a:schemeClr val="accent2">
                        <a:lumMod val="75000"/>
                      </a:schemeClr>
                    </a:solidFill>
                  </a:tcPr>
                </a:tc>
                <a:tc hMerge="1">
                  <a:txBody>
                    <a:bodyPr/>
                    <a:lstStyle/>
                    <a:p>
                      <a:endParaRPr lang="LID4096" dirty="0"/>
                    </a:p>
                  </a:txBody>
                  <a:tcPr/>
                </a:tc>
                <a:tc>
                  <a:txBody>
                    <a:bodyPr/>
                    <a:lstStyle/>
                    <a:p>
                      <a:pPr algn="ctr"/>
                      <a:r>
                        <a:rPr lang="en-US" dirty="0"/>
                        <a:t>9.0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1.31 – 1.48…</a:t>
                      </a:r>
                      <a:endParaRPr lang="LID4096" dirty="0"/>
                    </a:p>
                  </a:txBody>
                  <a:tcPr/>
                </a:tc>
                <a:extLst>
                  <a:ext uri="{0D108BD9-81ED-4DB2-BD59-A6C34878D82A}">
                    <a16:rowId xmlns:a16="http://schemas.microsoft.com/office/drawing/2014/main" val="1835135720"/>
                  </a:ext>
                </a:extLst>
              </a:tr>
            </a:tbl>
          </a:graphicData>
        </a:graphic>
      </p:graphicFrame>
    </p:spTree>
    <p:extLst>
      <p:ext uri="{BB962C8B-B14F-4D97-AF65-F5344CB8AC3E}">
        <p14:creationId xmlns:p14="http://schemas.microsoft.com/office/powerpoint/2010/main" val="18865558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DD290-3467-4ADF-AE66-02D18B5B9B3C}"/>
              </a:ext>
            </a:extLst>
          </p:cNvPr>
          <p:cNvSpPr>
            <a:spLocks noGrp="1"/>
          </p:cNvSpPr>
          <p:nvPr>
            <p:ph type="title"/>
          </p:nvPr>
        </p:nvSpPr>
        <p:spPr/>
        <p:txBody>
          <a:bodyPr/>
          <a:lstStyle/>
          <a:p>
            <a:r>
              <a:rPr lang="en-US" dirty="0"/>
              <a:t>C</a:t>
            </a:r>
            <a:r>
              <a:rPr lang="da-DK" sz="3600" dirty="0"/>
              <a:t>♯</a:t>
            </a:r>
            <a:endParaRPr lang="LID4096" dirty="0"/>
          </a:p>
        </p:txBody>
      </p:sp>
      <p:sp>
        <p:nvSpPr>
          <p:cNvPr id="6" name="Text Placeholder 5">
            <a:extLst>
              <a:ext uri="{FF2B5EF4-FFF2-40B4-BE49-F238E27FC236}">
                <a16:creationId xmlns:a16="http://schemas.microsoft.com/office/drawing/2014/main" id="{710A6DB9-E4A2-4DD3-AE6D-0B52C5B4EBD0}"/>
              </a:ext>
            </a:extLst>
          </p:cNvPr>
          <p:cNvSpPr>
            <a:spLocks noGrp="1"/>
          </p:cNvSpPr>
          <p:nvPr>
            <p:ph type="body" sz="quarter" idx="12"/>
          </p:nvPr>
        </p:nvSpPr>
        <p:spPr/>
        <p:txBody>
          <a:bodyPr/>
          <a:lstStyle/>
          <a:p>
            <a:r>
              <a:rPr lang="da-DK" sz="2400" dirty="0"/>
              <a:t>C♯ is intended to be a simple, modern, general-purpose, object-oriented programming language.</a:t>
            </a:r>
          </a:p>
          <a:p>
            <a:endParaRPr lang="da-DK" sz="2400" dirty="0"/>
          </a:p>
          <a:p>
            <a:pPr algn="r"/>
            <a:r>
              <a:rPr lang="da-DK" sz="2400" dirty="0"/>
              <a:t>Ecma International (2006)</a:t>
            </a:r>
          </a:p>
        </p:txBody>
      </p:sp>
      <p:sp>
        <p:nvSpPr>
          <p:cNvPr id="7" name="Rectangle 6">
            <a:extLst>
              <a:ext uri="{FF2B5EF4-FFF2-40B4-BE49-F238E27FC236}">
                <a16:creationId xmlns:a16="http://schemas.microsoft.com/office/drawing/2014/main" id="{E361B579-33C5-4C27-AAA7-7443873F4D62}"/>
              </a:ext>
            </a:extLst>
          </p:cNvPr>
          <p:cNvSpPr/>
          <p:nvPr/>
        </p:nvSpPr>
        <p:spPr bwMode="auto">
          <a:xfrm rot="19567946">
            <a:off x="2725002" y="3189488"/>
            <a:ext cx="5669218" cy="91439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Show me the CODE!!!</a:t>
            </a:r>
            <a:endParaRPr lang="da-DK" sz="4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64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0EA80-3AE3-4B05-8135-0A1066E4C2AD}"/>
              </a:ext>
            </a:extLst>
          </p:cNvPr>
          <p:cNvSpPr>
            <a:spLocks noGrp="1"/>
          </p:cNvSpPr>
          <p:nvPr>
            <p:ph type="title"/>
          </p:nvPr>
        </p:nvSpPr>
        <p:spPr/>
        <p:txBody>
          <a:bodyPr/>
          <a:lstStyle/>
          <a:p>
            <a:r>
              <a:rPr lang="en-US" dirty="0"/>
              <a:t>Coding Kata</a:t>
            </a:r>
            <a:endParaRPr lang="LID4096" dirty="0"/>
          </a:p>
        </p:txBody>
      </p:sp>
    </p:spTree>
    <p:extLst>
      <p:ext uri="{BB962C8B-B14F-4D97-AF65-F5344CB8AC3E}">
        <p14:creationId xmlns:p14="http://schemas.microsoft.com/office/powerpoint/2010/main" val="11994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27849-6C7A-45B0-B9FD-37F2D70595C9}"/>
              </a:ext>
            </a:extLst>
          </p:cNvPr>
          <p:cNvSpPr>
            <a:spLocks noGrp="1"/>
          </p:cNvSpPr>
          <p:nvPr>
            <p:ph type="title"/>
          </p:nvPr>
        </p:nvSpPr>
        <p:spPr/>
        <p:txBody>
          <a:bodyPr/>
          <a:lstStyle/>
          <a:p>
            <a:r>
              <a:rPr lang="en-US" dirty="0"/>
              <a:t>String Calculator Kata</a:t>
            </a:r>
            <a:endParaRPr lang="LID4096" dirty="0"/>
          </a:p>
        </p:txBody>
      </p:sp>
      <p:sp>
        <p:nvSpPr>
          <p:cNvPr id="4" name="Text Placeholder 3">
            <a:extLst>
              <a:ext uri="{FF2B5EF4-FFF2-40B4-BE49-F238E27FC236}">
                <a16:creationId xmlns:a16="http://schemas.microsoft.com/office/drawing/2014/main" id="{646E6C95-5996-44D2-BB4C-7BA5910EC8D7}"/>
              </a:ext>
            </a:extLst>
          </p:cNvPr>
          <p:cNvSpPr>
            <a:spLocks noGrp="1"/>
          </p:cNvSpPr>
          <p:nvPr>
            <p:ph type="body" sz="quarter" idx="10"/>
          </p:nvPr>
        </p:nvSpPr>
        <p:spPr>
          <a:xfrm>
            <a:off x="586390" y="1434370"/>
            <a:ext cx="11018520" cy="4481227"/>
          </a:xfrm>
        </p:spPr>
        <p:txBody>
          <a:bodyPr/>
          <a:lstStyle/>
          <a:p>
            <a:r>
              <a:rPr lang="en-US" dirty="0"/>
              <a:t>Create a method with the following signature:</a:t>
            </a:r>
          </a:p>
          <a:p>
            <a:endParaRPr lang="en-US" dirty="0"/>
          </a:p>
          <a:p>
            <a:r>
              <a:rPr lang="en-US" dirty="0"/>
              <a:t>	</a:t>
            </a:r>
            <a:r>
              <a:rPr lang="en-US" dirty="0">
                <a:latin typeface="Cascadia Code" panose="020B0609020000020004" pitchFamily="49" charset="0"/>
                <a:cs typeface="Cascadia Code" panose="020B0609020000020004" pitchFamily="49" charset="0"/>
              </a:rPr>
              <a:t>int Add(string numbers)</a:t>
            </a:r>
          </a:p>
          <a:p>
            <a:endParaRPr lang="en-US" dirty="0"/>
          </a:p>
          <a:p>
            <a:r>
              <a:rPr lang="en-US" dirty="0"/>
              <a:t>The method can take up to two numbers, separated by commas, and will return their sum. </a:t>
            </a:r>
          </a:p>
          <a:p>
            <a:r>
              <a:rPr lang="en-US" dirty="0"/>
              <a:t>for example “” or “1” or “1,2” as inputs.</a:t>
            </a:r>
          </a:p>
          <a:p>
            <a:r>
              <a:rPr lang="en-US" dirty="0"/>
              <a:t>(for an empty string it will return 0)</a:t>
            </a:r>
          </a:p>
          <a:p>
            <a:r>
              <a:rPr lang="en-US" dirty="0"/>
              <a:t>…</a:t>
            </a:r>
            <a:endParaRPr lang="LID4096" dirty="0"/>
          </a:p>
        </p:txBody>
      </p:sp>
      <p:sp>
        <p:nvSpPr>
          <p:cNvPr id="6" name="TextBox 5">
            <a:extLst>
              <a:ext uri="{FF2B5EF4-FFF2-40B4-BE49-F238E27FC236}">
                <a16:creationId xmlns:a16="http://schemas.microsoft.com/office/drawing/2014/main" id="{5A56A481-70A3-45BA-BE52-23DDABFF387D}"/>
              </a:ext>
            </a:extLst>
          </p:cNvPr>
          <p:cNvSpPr txBox="1"/>
          <p:nvPr/>
        </p:nvSpPr>
        <p:spPr>
          <a:xfrm>
            <a:off x="5197891" y="6218827"/>
            <a:ext cx="6738182" cy="363946"/>
          </a:xfrm>
          <a:prstGeom prst="rect">
            <a:avLst/>
          </a:prstGeom>
          <a:noFill/>
        </p:spPr>
        <p:txBody>
          <a:bodyPr wrap="square">
            <a:spAutoFit/>
          </a:bodyPr>
          <a:lstStyle/>
          <a:p>
            <a:pPr algn="r"/>
            <a:r>
              <a:rPr lang="da-DK" dirty="0"/>
              <a:t>Source: </a:t>
            </a:r>
            <a:r>
              <a:rPr lang="da-DK" dirty="0">
                <a:hlinkClick r:id="rId2"/>
              </a:rPr>
              <a:t>https://osherove.com/tdd-kata-1</a:t>
            </a:r>
            <a:endParaRPr lang="LID4096" dirty="0"/>
          </a:p>
        </p:txBody>
      </p:sp>
    </p:spTree>
    <p:extLst>
      <p:ext uri="{BB962C8B-B14F-4D97-AF65-F5344CB8AC3E}">
        <p14:creationId xmlns:p14="http://schemas.microsoft.com/office/powerpoint/2010/main" val="23289979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0EA80-3AE3-4B05-8135-0A1066E4C2AD}"/>
              </a:ext>
            </a:extLst>
          </p:cNvPr>
          <p:cNvSpPr>
            <a:spLocks noGrp="1"/>
          </p:cNvSpPr>
          <p:nvPr>
            <p:ph type="title"/>
          </p:nvPr>
        </p:nvSpPr>
        <p:spPr/>
        <p:txBody>
          <a:bodyPr/>
          <a:lstStyle/>
          <a:p>
            <a:r>
              <a:rPr lang="en-US" dirty="0"/>
              <a:t>C# basics</a:t>
            </a:r>
            <a:endParaRPr lang="LID4096" dirty="0"/>
          </a:p>
        </p:txBody>
      </p:sp>
    </p:spTree>
    <p:extLst>
      <p:ext uri="{BB962C8B-B14F-4D97-AF65-F5344CB8AC3E}">
        <p14:creationId xmlns:p14="http://schemas.microsoft.com/office/powerpoint/2010/main" val="237573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7F6ADA6-F336-4804-BACA-468889EE630A}"/>
              </a:ext>
            </a:extLst>
          </p:cNvPr>
          <p:cNvSpPr txBox="1"/>
          <p:nvPr/>
        </p:nvSpPr>
        <p:spPr>
          <a:xfrm>
            <a:off x="56756" y="2115369"/>
            <a:ext cx="6775450" cy="1178954"/>
          </a:xfrm>
          <a:prstGeom prst="rect">
            <a:avLst/>
          </a:prstGeom>
          <a:solidFill>
            <a:schemeClr val="accent4">
              <a:lumMod val="40000"/>
              <a:lumOff val="6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7" name="TextBox 6">
            <a:extLst>
              <a:ext uri="{FF2B5EF4-FFF2-40B4-BE49-F238E27FC236}">
                <a16:creationId xmlns:a16="http://schemas.microsoft.com/office/drawing/2014/main" id="{36950F57-2B4B-43FC-B6B7-6BCEF2D8656D}"/>
              </a:ext>
            </a:extLst>
          </p:cNvPr>
          <p:cNvSpPr txBox="1"/>
          <p:nvPr/>
        </p:nvSpPr>
        <p:spPr>
          <a:xfrm>
            <a:off x="56756" y="5919368"/>
            <a:ext cx="6153522" cy="866819"/>
          </a:xfrm>
          <a:prstGeom prst="rect">
            <a:avLst/>
          </a:prstGeom>
          <a:solidFill>
            <a:schemeClr val="accent4">
              <a:lumMod val="50000"/>
            </a:schemeClr>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5" name="TextBox 14">
            <a:extLst>
              <a:ext uri="{FF2B5EF4-FFF2-40B4-BE49-F238E27FC236}">
                <a16:creationId xmlns:a16="http://schemas.microsoft.com/office/drawing/2014/main" id="{98647B8E-D380-4CD3-B7EE-F8442E4D2C38}"/>
              </a:ext>
            </a:extLst>
          </p:cNvPr>
          <p:cNvSpPr txBox="1"/>
          <p:nvPr/>
        </p:nvSpPr>
        <p:spPr>
          <a:xfrm>
            <a:off x="56756" y="3469546"/>
            <a:ext cx="7233219" cy="1178954"/>
          </a:xfrm>
          <a:prstGeom prst="rect">
            <a:avLst/>
          </a:prstGeom>
          <a:solidFill>
            <a:schemeClr val="accent4">
              <a:lumMod val="60000"/>
              <a:lumOff val="4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Acting Battalion Chief of Staff, </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Operations Officer</a:t>
            </a:r>
          </a:p>
        </p:txBody>
      </p:sp>
      <p:sp>
        <p:nvSpPr>
          <p:cNvPr id="5" name="TextBox 4">
            <a:extLst>
              <a:ext uri="{FF2B5EF4-FFF2-40B4-BE49-F238E27FC236}">
                <a16:creationId xmlns:a16="http://schemas.microsoft.com/office/drawing/2014/main" id="{576CA4C0-6FA8-47A1-9C29-EBC745E27E20}"/>
              </a:ext>
            </a:extLst>
          </p:cNvPr>
          <p:cNvSpPr txBox="1"/>
          <p:nvPr/>
        </p:nvSpPr>
        <p:spPr>
          <a:xfrm>
            <a:off x="56756" y="4823723"/>
            <a:ext cx="6153522" cy="920422"/>
          </a:xfrm>
          <a:prstGeom prst="rect">
            <a:avLst/>
          </a:prstGeom>
          <a:solidFill>
            <a:schemeClr val="accent4">
              <a:lumMod val="75000"/>
            </a:schemeClr>
          </a:solidFill>
        </p:spPr>
        <p:txBody>
          <a:bodyPr wrap="square" lIns="90000" tIns="90000" rIns="90000" bIns="90000" anchor="t">
            <a:spAutoFit/>
          </a:bodyPr>
          <a:lstStyle/>
          <a:p>
            <a:pPr>
              <a:spcAft>
                <a:spcPts val="600"/>
              </a:spcAft>
            </a:pPr>
            <a:r>
              <a:rPr lang="en-US" sz="2400" dirty="0"/>
              <a:t>Wife: Katrine</a:t>
            </a:r>
            <a:br>
              <a:rPr lang="en-US" sz="2400" dirty="0"/>
            </a:br>
            <a:r>
              <a:rPr lang="en-US" sz="2400" dirty="0"/>
              <a:t>Children: </a:t>
            </a:r>
            <a:r>
              <a:rPr lang="en-US" sz="2400" dirty="0" err="1"/>
              <a:t>Lærke</a:t>
            </a:r>
            <a:r>
              <a:rPr lang="en-US" sz="2400" dirty="0"/>
              <a:t> (2), Laura (5), and Alma (12)</a:t>
            </a:r>
          </a:p>
        </p:txBody>
      </p:sp>
      <p:sp>
        <p:nvSpPr>
          <p:cNvPr id="11" name="TextBox 10">
            <a:extLst>
              <a:ext uri="{FF2B5EF4-FFF2-40B4-BE49-F238E27FC236}">
                <a16:creationId xmlns:a16="http://schemas.microsoft.com/office/drawing/2014/main" id="{62EC1D23-6A8A-4D8C-BD09-F7DDC30C066D}"/>
              </a:ext>
            </a:extLst>
          </p:cNvPr>
          <p:cNvSpPr txBox="1"/>
          <p:nvPr/>
        </p:nvSpPr>
        <p:spPr>
          <a:xfrm>
            <a:off x="56756" y="71813"/>
            <a:ext cx="5259375" cy="846555"/>
          </a:xfrm>
          <a:prstGeom prst="rect">
            <a:avLst/>
          </a:prstGeom>
          <a:solidFill>
            <a:schemeClr val="accent2">
              <a:lumMod val="75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Senior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270180E-3D40-483E-8308-E0CB7A2D9089}"/>
              </a:ext>
            </a:extLst>
          </p:cNvPr>
          <p:cNvSpPr txBox="1"/>
          <p:nvPr/>
        </p:nvSpPr>
        <p:spPr>
          <a:xfrm>
            <a:off x="56756" y="1113855"/>
            <a:ext cx="6775450" cy="846555"/>
          </a:xfrm>
          <a:prstGeom prst="rect">
            <a:avLst/>
          </a:prstGeom>
          <a:solidFill>
            <a:schemeClr val="accent2">
              <a:lumMod val="5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56FE8D1-33F1-47E9-A947-CC95B11CDF17}"/>
              </a:ext>
            </a:extLst>
          </p:cNvPr>
          <p:cNvGrpSpPr/>
          <p:nvPr/>
        </p:nvGrpSpPr>
        <p:grpSpPr>
          <a:xfrm>
            <a:off x="8935308" y="3063674"/>
            <a:ext cx="3199936" cy="3722513"/>
            <a:chOff x="8721931" y="2934214"/>
            <a:chExt cx="3199936" cy="3722513"/>
          </a:xfrm>
          <a:solidFill>
            <a:schemeClr val="tx2">
              <a:lumMod val="50000"/>
            </a:schemeClr>
          </a:solidFill>
        </p:grpSpPr>
        <p:sp>
          <p:nvSpPr>
            <p:cNvPr id="19" name="Rectangle 18">
              <a:extLst>
                <a:ext uri="{FF2B5EF4-FFF2-40B4-BE49-F238E27FC236}">
                  <a16:creationId xmlns:a16="http://schemas.microsoft.com/office/drawing/2014/main" id="{E0DC526C-053C-400D-AAB2-620BC8A1A071}"/>
                </a:ext>
              </a:extLst>
            </p:cNvPr>
            <p:cNvSpPr/>
            <p:nvPr/>
          </p:nvSpPr>
          <p:spPr bwMode="auto">
            <a:xfrm>
              <a:off x="8721931" y="2934214"/>
              <a:ext cx="3199936" cy="37225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tx1"/>
                  </a:solidFill>
                  <a:ea typeface="Segoe UI" pitchFamily="34" charset="0"/>
                  <a:cs typeface="Segoe UI" pitchFamily="34" charset="0"/>
                </a:rPr>
                <a:t>Hobbies</a:t>
              </a:r>
              <a:endParaRPr lang="en-US" sz="2400" baseline="30000" dirty="0">
                <a:solidFill>
                  <a:schemeClr val="tx1"/>
                </a:solidFill>
                <a:ea typeface="Segoe UI" pitchFamily="34" charset="0"/>
                <a:cs typeface="Segoe UI" pitchFamily="34" charset="0"/>
              </a:endParaRPr>
            </a:p>
          </p:txBody>
        </p:sp>
        <p:pic>
          <p:nvPicPr>
            <p:cNvPr id="23" name="Picture 2" descr="Billedresultat for cannibal corpse logo transparent">
              <a:extLst>
                <a:ext uri="{FF2B5EF4-FFF2-40B4-BE49-F238E27FC236}">
                  <a16:creationId xmlns:a16="http://schemas.microsoft.com/office/drawing/2014/main" id="{A9C27815-1CBE-4076-ACBB-C84654037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999" y="4812734"/>
              <a:ext cx="1083649" cy="696632"/>
            </a:xfrm>
            <a:prstGeom prst="rect">
              <a:avLst/>
            </a:prstGeom>
            <a:grpFill/>
            <a:extLst>
              <a:ext uri="{909E8E84-426E-40DD-AFC4-6F175D3DCCD1}">
                <a14:hiddenFill xmlns:a14="http://schemas.microsoft.com/office/drawing/2010/main">
                  <a:solidFill>
                    <a:srgbClr val="FFFFFF"/>
                  </a:solidFill>
                </a14:hiddenFill>
              </a:ext>
            </a:extLst>
          </p:spPr>
        </p:pic>
        <p:pic>
          <p:nvPicPr>
            <p:cNvPr id="25" name="Picture 4" descr="Billedresultat for slayer logo transparent">
              <a:extLst>
                <a:ext uri="{FF2B5EF4-FFF2-40B4-BE49-F238E27FC236}">
                  <a16:creationId xmlns:a16="http://schemas.microsoft.com/office/drawing/2014/main" id="{F18F531E-AB9E-4F21-A310-A83C5BE3A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grpFill/>
            <a:extLst>
              <a:ext uri="{909E8E84-426E-40DD-AFC4-6F175D3DCCD1}">
                <a14:hiddenFill xmlns:a14="http://schemas.microsoft.com/office/drawing/2010/main">
                  <a:solidFill>
                    <a:srgbClr val="FFFFFF"/>
                  </a:solidFill>
                </a14:hiddenFill>
              </a:ext>
            </a:extLst>
          </p:spPr>
        </p:pic>
        <p:pic>
          <p:nvPicPr>
            <p:cNvPr id="27" name="Picture 6" descr="Billedresultat for copenhell  logo transparent">
              <a:extLst>
                <a:ext uri="{FF2B5EF4-FFF2-40B4-BE49-F238E27FC236}">
                  <a16:creationId xmlns:a16="http://schemas.microsoft.com/office/drawing/2014/main" id="{F7BDC011-50F9-49BB-BF15-06EAE4806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738" y="5627507"/>
              <a:ext cx="1789698" cy="324805"/>
            </a:xfrm>
            <a:prstGeom prst="rect">
              <a:avLst/>
            </a:prstGeom>
            <a:grpFill/>
            <a:extLst>
              <a:ext uri="{909E8E84-426E-40DD-AFC4-6F175D3DCCD1}">
                <a14:hiddenFill xmlns:a14="http://schemas.microsoft.com/office/drawing/2010/main">
                  <a:solidFill>
                    <a:srgbClr val="FFFFFF"/>
                  </a:solidFill>
                </a14:hiddenFill>
              </a:ext>
            </a:extLst>
          </p:spPr>
        </p:pic>
        <p:pic>
          <p:nvPicPr>
            <p:cNvPr id="29" name="Picture 2" descr="Billedresultat for morbid angel logo transparent">
              <a:extLst>
                <a:ext uri="{FF2B5EF4-FFF2-40B4-BE49-F238E27FC236}">
                  <a16:creationId xmlns:a16="http://schemas.microsoft.com/office/drawing/2014/main" id="{59A39F5C-1604-442A-A1B8-77A69602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grpFill/>
            <a:extLst>
              <a:ext uri="{909E8E84-426E-40DD-AFC4-6F175D3DCCD1}">
                <a14:hiddenFill xmlns:a14="http://schemas.microsoft.com/office/drawing/2010/main">
                  <a:solidFill>
                    <a:srgbClr val="FFFFFF"/>
                  </a:solidFill>
                </a14:hiddenFill>
              </a:ext>
            </a:extLst>
          </p:spPr>
        </p:pic>
        <p:pic>
          <p:nvPicPr>
            <p:cNvPr id="31" name="Picture 4" descr="Billedresultat for obituary logo transparent">
              <a:extLst>
                <a:ext uri="{FF2B5EF4-FFF2-40B4-BE49-F238E27FC236}">
                  <a16:creationId xmlns:a16="http://schemas.microsoft.com/office/drawing/2014/main" id="{B3608032-FD6D-4C2F-BAEB-593338B0E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grpFill/>
            <a:extLst>
              <a:ext uri="{909E8E84-426E-40DD-AFC4-6F175D3DCCD1}">
                <a14:hiddenFill xmlns:a14="http://schemas.microsoft.com/office/drawing/2010/main">
                  <a:solidFill>
                    <a:srgbClr val="FFFFFF"/>
                  </a:solidFill>
                </a14:hiddenFill>
              </a:ext>
            </a:extLst>
          </p:spPr>
        </p:pic>
        <p:pic>
          <p:nvPicPr>
            <p:cNvPr id="33" name="Picture 6" descr="Billedresultat for hellfest logo transparent">
              <a:extLst>
                <a:ext uri="{FF2B5EF4-FFF2-40B4-BE49-F238E27FC236}">
                  <a16:creationId xmlns:a16="http://schemas.microsoft.com/office/drawing/2014/main" id="{8C1F09C6-D18E-44DA-92F4-E345566914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grp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6C7DB70-0D92-4285-9B64-6F3FE5750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grp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812EF11-1F9A-45E0-AE50-EE4FAAF7517D}"/>
                </a:ext>
              </a:extLst>
            </p:cNvPr>
            <p:cNvPicPr>
              <a:picLocks noChangeAspect="1"/>
            </p:cNvPicPr>
            <p:nvPr/>
          </p:nvPicPr>
          <p:blipFill>
            <a:blip r:embed="rId9"/>
            <a:stretch>
              <a:fillRect/>
            </a:stretch>
          </p:blipFill>
          <p:spPr>
            <a:xfrm>
              <a:off x="8928557" y="6029054"/>
              <a:ext cx="1285371" cy="426304"/>
            </a:xfrm>
            <a:prstGeom prst="rect">
              <a:avLst/>
            </a:prstGeom>
            <a:grpFill/>
          </p:spPr>
        </p:pic>
      </p:grpSp>
      <p:pic>
        <p:nvPicPr>
          <p:cNvPr id="6" name="Picture 5" descr="A person wearing a suit and tie smiling at the camera&#10;&#10;Description automatically generated">
            <a:extLst>
              <a:ext uri="{FF2B5EF4-FFF2-40B4-BE49-F238E27FC236}">
                <a16:creationId xmlns:a16="http://schemas.microsoft.com/office/drawing/2014/main" id="{DFE95106-3680-44CC-9AA2-9F45AD828F42}"/>
              </a:ext>
            </a:extLst>
          </p:cNvPr>
          <p:cNvPicPr>
            <a:picLocks noChangeAspect="1"/>
          </p:cNvPicPr>
          <p:nvPr/>
        </p:nvPicPr>
        <p:blipFill rotWithShape="1">
          <a:blip r:embed="rId10"/>
          <a:srcRect l="-14" t="-5903" r="14" b="5903"/>
          <a:stretch/>
        </p:blipFill>
        <p:spPr>
          <a:xfrm>
            <a:off x="8934862" y="-103377"/>
            <a:ext cx="3200382" cy="3120935"/>
          </a:xfrm>
          <a:prstGeom prst="rect">
            <a:avLst/>
          </a:prstGeom>
        </p:spPr>
      </p:pic>
    </p:spTree>
    <p:extLst>
      <p:ext uri="{BB962C8B-B14F-4D97-AF65-F5344CB8AC3E}">
        <p14:creationId xmlns:p14="http://schemas.microsoft.com/office/powerpoint/2010/main" val="11950863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FDEF7-1081-498A-A9FA-A7CF4F5DCFCE}"/>
              </a:ext>
            </a:extLst>
          </p:cNvPr>
          <p:cNvSpPr>
            <a:spLocks noGrp="1"/>
          </p:cNvSpPr>
          <p:nvPr>
            <p:ph type="title"/>
          </p:nvPr>
        </p:nvSpPr>
        <p:spPr/>
        <p:txBody>
          <a:bodyPr/>
          <a:lstStyle/>
          <a:p>
            <a:r>
              <a:rPr lang="en-US" dirty="0"/>
              <a:t>Create a C# console app with a test library</a:t>
            </a:r>
            <a:endParaRPr lang="LID4096" dirty="0"/>
          </a:p>
        </p:txBody>
      </p:sp>
      <p:sp>
        <p:nvSpPr>
          <p:cNvPr id="5" name="Text Placeholder 4">
            <a:extLst>
              <a:ext uri="{FF2B5EF4-FFF2-40B4-BE49-F238E27FC236}">
                <a16:creationId xmlns:a16="http://schemas.microsoft.com/office/drawing/2014/main" id="{E157E846-DDA0-4ED7-8F90-BC5CF8012EC4}"/>
              </a:ext>
            </a:extLst>
          </p:cNvPr>
          <p:cNvSpPr>
            <a:spLocks noGrp="1"/>
          </p:cNvSpPr>
          <p:nvPr>
            <p:ph type="body" sz="quarter" idx="10"/>
          </p:nvPr>
        </p:nvSpPr>
        <p:spPr>
          <a:xfrm>
            <a:off x="588263" y="1436688"/>
            <a:ext cx="11018520" cy="5084469"/>
          </a:xfrm>
        </p:spPr>
        <p:txBody>
          <a:bodyPr/>
          <a:lstStyle/>
          <a:p>
            <a:r>
              <a:rPr lang="en-DK" dirty="0">
                <a:latin typeface="Cascadia Code" panose="020B0609020000020004" pitchFamily="49" charset="0"/>
                <a:cs typeface="Cascadia Code" panose="020B0609020000020004" pitchFamily="49" charset="0"/>
              </a:rPr>
              <a:t>mkdir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cd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console</a:t>
            </a:r>
            <a:r>
              <a:rPr lang="en-US" dirty="0">
                <a:latin typeface="Cascadia Code" panose="020B0609020000020004" pitchFamily="49" charset="0"/>
                <a:cs typeface="Cascadia Code" panose="020B0609020000020004" pitchFamily="49" charset="0"/>
              </a:rPr>
              <a:t> -o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xunit</a:t>
            </a:r>
            <a:r>
              <a:rPr lang="en-US" dirty="0">
                <a:latin typeface="Cascadia Code" panose="020B0609020000020004" pitchFamily="49" charset="0"/>
                <a:cs typeface="Cascadia Code" panose="020B0609020000020004" pitchFamily="49" charset="0"/>
              </a:rPr>
              <a:t> -o </a:t>
            </a:r>
            <a:r>
              <a:rPr lang="en-US" dirty="0" err="1">
                <a:latin typeface="Cascadia Code" panose="020B0609020000020004" pitchFamily="49" charset="0"/>
                <a:cs typeface="Cascadia Code" panose="020B0609020000020004" pitchFamily="49" charset="0"/>
              </a:rPr>
              <a:t>MyApp.Tests</a:t>
            </a:r>
            <a:endParaRPr lang="en-DK" dirty="0">
              <a:latin typeface="Cascadia Code" panose="020B0609020000020004" pitchFamily="49" charset="0"/>
              <a:cs typeface="Cascadia Code" panose="020B0609020000020004" pitchFamily="49" charset="0"/>
            </a:endParaRPr>
          </a:p>
          <a:p>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sln</a:t>
            </a:r>
          </a:p>
          <a:p>
            <a:r>
              <a:rPr lang="en-DK" dirty="0">
                <a:latin typeface="Cascadia Code" panose="020B0609020000020004" pitchFamily="49" charset="0"/>
                <a:cs typeface="Cascadia Code" panose="020B0609020000020004" pitchFamily="49" charset="0"/>
              </a:rPr>
              <a:t>dotnet sln add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sln add </a:t>
            </a:r>
            <a:r>
              <a:rPr lang="en-US" dirty="0" err="1">
                <a:latin typeface="Cascadia Code" panose="020B0609020000020004" pitchFamily="49" charset="0"/>
                <a:cs typeface="Cascadia Code" panose="020B0609020000020004" pitchFamily="49" charset="0"/>
              </a:rPr>
              <a:t>MyApp</a:t>
            </a:r>
            <a:r>
              <a:rPr lang="en-DK" dirty="0">
                <a:latin typeface="Cascadia Code" panose="020B0609020000020004" pitchFamily="49" charset="0"/>
                <a:cs typeface="Cascadia Code" panose="020B0609020000020004" pitchFamily="49" charset="0"/>
              </a:rPr>
              <a:t>.Tests</a:t>
            </a:r>
          </a:p>
          <a:p>
            <a:r>
              <a:rPr lang="en-DK" dirty="0">
                <a:latin typeface="Cascadia Code" panose="020B0609020000020004" pitchFamily="49" charset="0"/>
                <a:cs typeface="Cascadia Code" panose="020B0609020000020004" pitchFamily="49" charset="0"/>
              </a:rPr>
              <a:t>dotnet add </a:t>
            </a:r>
            <a:r>
              <a:rPr lang="en-US" dirty="0" err="1">
                <a:latin typeface="Cascadia Code" panose="020B0609020000020004" pitchFamily="49" charset="0"/>
                <a:cs typeface="Cascadia Code" panose="020B0609020000020004" pitchFamily="49" charset="0"/>
              </a:rPr>
              <a:t>MyApp</a:t>
            </a:r>
            <a:r>
              <a:rPr lang="en-US" dirty="0">
                <a:latin typeface="Cascadia Code" panose="020B0609020000020004" pitchFamily="49" charset="0"/>
                <a:cs typeface="Cascadia Code" panose="020B0609020000020004" pitchFamily="49" charset="0"/>
              </a:rPr>
              <a:t> </a:t>
            </a:r>
            <a:r>
              <a:rPr lang="en-DK" dirty="0">
                <a:latin typeface="Cascadia Code" panose="020B0609020000020004" pitchFamily="49" charset="0"/>
                <a:cs typeface="Cascadia Code" panose="020B0609020000020004" pitchFamily="49" charset="0"/>
              </a:rPr>
              <a:t>reference </a:t>
            </a:r>
            <a:r>
              <a:rPr lang="en-US" dirty="0" err="1">
                <a:latin typeface="Cascadia Code" panose="020B0609020000020004" pitchFamily="49" charset="0"/>
                <a:cs typeface="Cascadia Code" panose="020B0609020000020004" pitchFamily="49" charset="0"/>
              </a:rPr>
              <a:t>MyApp.Tests</a:t>
            </a:r>
            <a:endParaRPr lang="LID409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33255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3077-3B78-4AB7-B966-E8BBF413D0C2}"/>
              </a:ext>
            </a:extLst>
          </p:cNvPr>
          <p:cNvSpPr>
            <a:spLocks noGrp="1"/>
          </p:cNvSpPr>
          <p:nvPr>
            <p:ph type="title"/>
          </p:nvPr>
        </p:nvSpPr>
        <p:spPr/>
        <p:txBody>
          <a:bodyPr/>
          <a:lstStyle/>
          <a:p>
            <a:r>
              <a:rPr lang="en-US" dirty="0"/>
              <a:t>Build, test, and run your app</a:t>
            </a:r>
            <a:endParaRPr lang="LID4096" dirty="0"/>
          </a:p>
        </p:txBody>
      </p:sp>
      <p:sp>
        <p:nvSpPr>
          <p:cNvPr id="3" name="Text Placeholder 2">
            <a:extLst>
              <a:ext uri="{FF2B5EF4-FFF2-40B4-BE49-F238E27FC236}">
                <a16:creationId xmlns:a16="http://schemas.microsoft.com/office/drawing/2014/main" id="{656EBE48-9094-4B9C-9C6B-0C2282495A35}"/>
              </a:ext>
            </a:extLst>
          </p:cNvPr>
          <p:cNvSpPr>
            <a:spLocks noGrp="1"/>
          </p:cNvSpPr>
          <p:nvPr>
            <p:ph type="body" sz="quarter" idx="10"/>
          </p:nvPr>
        </p:nvSpPr>
        <p:spPr>
          <a:xfrm>
            <a:off x="588263" y="1436688"/>
            <a:ext cx="11018520" cy="1465016"/>
          </a:xfrm>
        </p:spPr>
        <p:txBody>
          <a:bodyPr/>
          <a:lstStyle/>
          <a:p>
            <a:r>
              <a:rPr lang="en-US" dirty="0">
                <a:latin typeface="Cascadia Code" panose="020B0609020000020004" pitchFamily="49" charset="0"/>
                <a:cs typeface="Cascadia Code" panose="020B0609020000020004" pitchFamily="49" charset="0"/>
              </a:rPr>
              <a:t>dotnet build</a:t>
            </a:r>
          </a:p>
          <a:p>
            <a:r>
              <a:rPr lang="en-US" dirty="0">
                <a:latin typeface="Cascadia Code" panose="020B0609020000020004" pitchFamily="49" charset="0"/>
                <a:cs typeface="Cascadia Code" panose="020B0609020000020004" pitchFamily="49" charset="0"/>
              </a:rPr>
              <a:t>dotnet test</a:t>
            </a:r>
          </a:p>
          <a:p>
            <a:r>
              <a:rPr lang="en-US" dirty="0">
                <a:latin typeface="Cascadia Code" panose="020B0609020000020004" pitchFamily="49" charset="0"/>
                <a:cs typeface="Cascadia Code" panose="020B0609020000020004" pitchFamily="49" charset="0"/>
              </a:rPr>
              <a:t>dotnet run --project </a:t>
            </a:r>
            <a:r>
              <a:rPr lang="en-US" dirty="0" err="1">
                <a:latin typeface="Cascadia Code" panose="020B0609020000020004" pitchFamily="49" charset="0"/>
                <a:cs typeface="Cascadia Code" panose="020B0609020000020004" pitchFamily="49" charset="0"/>
              </a:rPr>
              <a:t>MyApp</a:t>
            </a:r>
            <a:endParaRPr lang="LID409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50169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104A-1E5B-4E6B-ABDC-C466AC6E240A}"/>
              </a:ext>
            </a:extLst>
          </p:cNvPr>
          <p:cNvSpPr>
            <a:spLocks noGrp="1"/>
          </p:cNvSpPr>
          <p:nvPr>
            <p:ph type="title"/>
          </p:nvPr>
        </p:nvSpPr>
        <p:spPr/>
        <p:txBody>
          <a:bodyPr/>
          <a:lstStyle/>
          <a:p>
            <a:r>
              <a:rPr lang="en-US" dirty="0"/>
              <a:t>Naming conventions</a:t>
            </a:r>
            <a:endParaRPr lang="LID4096" dirty="0"/>
          </a:p>
        </p:txBody>
      </p:sp>
      <p:sp>
        <p:nvSpPr>
          <p:cNvPr id="6" name="Text Placeholder 5">
            <a:extLst>
              <a:ext uri="{FF2B5EF4-FFF2-40B4-BE49-F238E27FC236}">
                <a16:creationId xmlns:a16="http://schemas.microsoft.com/office/drawing/2014/main" id="{E4A79A04-3331-43E1-A4F6-C182E02A9820}"/>
              </a:ext>
            </a:extLst>
          </p:cNvPr>
          <p:cNvSpPr>
            <a:spLocks noGrp="1"/>
          </p:cNvSpPr>
          <p:nvPr>
            <p:ph type="body" sz="quarter" idx="10"/>
          </p:nvPr>
        </p:nvSpPr>
        <p:spPr>
          <a:xfrm>
            <a:off x="584200" y="1435100"/>
            <a:ext cx="5212080" cy="4924425"/>
          </a:xfrm>
        </p:spPr>
        <p:txBody>
          <a:bodyPr/>
          <a:lstStyle/>
          <a:p>
            <a:r>
              <a:rPr lang="da-DK" sz="2000" b="1" dirty="0"/>
              <a:t>Composed names</a:t>
            </a:r>
          </a:p>
          <a:p>
            <a:r>
              <a:rPr lang="da-DK" sz="2000" dirty="0">
                <a:latin typeface="Consolas" panose="020B0609020204030204" pitchFamily="49" charset="0"/>
                <a:cs typeface="Consolas" panose="020B0609020204030204" pitchFamily="49" charset="0"/>
              </a:rPr>
              <a:t>currentLayout</a:t>
            </a:r>
            <a:r>
              <a:rPr lang="da-DK" sz="2000" dirty="0"/>
              <a:t>, </a:t>
            </a:r>
            <a:r>
              <a:rPr lang="da-DK" sz="2000" dirty="0">
                <a:latin typeface="Consolas" panose="020B0609020204030204" pitchFamily="49" charset="0"/>
                <a:cs typeface="Consolas" panose="020B0609020204030204" pitchFamily="49" charset="0"/>
              </a:rPr>
              <a:t>CurrentLayout</a:t>
            </a:r>
          </a:p>
          <a:p>
            <a:endParaRPr lang="da-DK" sz="2000" dirty="0"/>
          </a:p>
          <a:p>
            <a:r>
              <a:rPr lang="en-US" sz="2000" b="1" dirty="0"/>
              <a:t>Variables and fields</a:t>
            </a:r>
          </a:p>
          <a:p>
            <a:r>
              <a:rPr lang="da-DK" sz="2000" dirty="0">
                <a:latin typeface="Consolas" panose="020B0609020204030204" pitchFamily="49" charset="0"/>
                <a:cs typeface="Consolas" panose="020B0609020204030204" pitchFamily="49" charset="0"/>
              </a:rPr>
              <a:t>vehicle</a:t>
            </a:r>
            <a:r>
              <a:rPr lang="da-DK" sz="2000" dirty="0"/>
              <a:t>, </a:t>
            </a:r>
            <a:r>
              <a:rPr lang="da-DK" sz="2000" dirty="0">
                <a:latin typeface="Consolas" panose="020B0609020204030204" pitchFamily="49" charset="0"/>
                <a:cs typeface="Consolas" panose="020B0609020204030204" pitchFamily="49" charset="0"/>
              </a:rPr>
              <a:t>leftElement</a:t>
            </a:r>
          </a:p>
          <a:p>
            <a:endParaRPr lang="en-US" sz="2000" dirty="0"/>
          </a:p>
          <a:p>
            <a:r>
              <a:rPr lang="en-US" sz="2000" b="1" dirty="0"/>
              <a:t>Private fields</a:t>
            </a:r>
          </a:p>
          <a:p>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r>
              <a:rPr lang="da-DK" sz="2000" b="1" dirty="0"/>
              <a:t>Methods</a:t>
            </a:r>
          </a:p>
          <a:p>
            <a:r>
              <a:rPr lang="da-DK" sz="2000" dirty="0">
                <a:latin typeface="Consolas" panose="020B0609020204030204" pitchFamily="49" charset="0"/>
                <a:cs typeface="Consolas" panose="020B0609020204030204" pitchFamily="49" charset="0"/>
              </a:rPr>
              <a:t>CurrentVehicle()</a:t>
            </a:r>
            <a:r>
              <a:rPr lang="da-DK" sz="2000" dirty="0"/>
              <a:t>, </a:t>
            </a:r>
            <a:r>
              <a:rPr lang="da-DK" sz="2000" dirty="0">
                <a:latin typeface="Consolas" panose="020B0609020204030204" pitchFamily="49" charset="0"/>
                <a:cs typeface="Consolas" panose="020B0609020204030204" pitchFamily="49" charset="0"/>
              </a:rPr>
              <a:t>Size()</a:t>
            </a:r>
            <a:endParaRPr lang="LID4096" sz="2000" dirty="0"/>
          </a:p>
        </p:txBody>
      </p:sp>
      <p:sp>
        <p:nvSpPr>
          <p:cNvPr id="7" name="Text Placeholder 6">
            <a:extLst>
              <a:ext uri="{FF2B5EF4-FFF2-40B4-BE49-F238E27FC236}">
                <a16:creationId xmlns:a16="http://schemas.microsoft.com/office/drawing/2014/main" id="{0A4BC27B-1D0D-433C-80A7-41154709BF00}"/>
              </a:ext>
            </a:extLst>
          </p:cNvPr>
          <p:cNvSpPr>
            <a:spLocks noGrp="1"/>
          </p:cNvSpPr>
          <p:nvPr>
            <p:ph type="body" sz="quarter" idx="12"/>
          </p:nvPr>
        </p:nvSpPr>
        <p:spPr>
          <a:xfrm>
            <a:off x="6397171" y="1435100"/>
            <a:ext cx="5212080" cy="3447098"/>
          </a:xfrm>
        </p:spPr>
        <p:txBody>
          <a:bodyPr/>
          <a:lstStyle/>
          <a:p>
            <a:r>
              <a:rPr lang="da-DK" sz="2000" b="1" dirty="0"/>
              <a:t>Properties</a:t>
            </a:r>
          </a:p>
          <a:p>
            <a:r>
              <a:rPr lang="da-DK" sz="2000" dirty="0">
                <a:latin typeface="Consolas" panose="020B0609020204030204" pitchFamily="49" charset="0"/>
                <a:cs typeface="Consolas" panose="020B0609020204030204" pitchFamily="49" charset="0"/>
              </a:rPr>
              <a:t>Pi</a:t>
            </a:r>
            <a:r>
              <a:rPr lang="da-DK" sz="2000" dirty="0"/>
              <a:t>, </a:t>
            </a:r>
            <a:r>
              <a:rPr lang="da-DK" sz="2000" dirty="0">
                <a:latin typeface="Consolas" panose="020B0609020204030204" pitchFamily="49" charset="0"/>
                <a:cs typeface="Consolas" panose="020B0609020204030204" pitchFamily="49" charset="0"/>
              </a:rPr>
              <a:t>Name</a:t>
            </a:r>
            <a:r>
              <a:rPr lang="da-DK" sz="2000" dirty="0"/>
              <a:t>, </a:t>
            </a:r>
            <a:r>
              <a:rPr lang="da-DK" sz="2000" dirty="0">
                <a:latin typeface="Consolas" panose="020B0609020204030204" pitchFamily="49" charset="0"/>
                <a:cs typeface="Consolas" panose="020B0609020204030204" pitchFamily="49" charset="0"/>
              </a:rPr>
              <a:t>Size</a:t>
            </a:r>
          </a:p>
          <a:p>
            <a:endParaRPr lang="da-DK" sz="2000" b="1" dirty="0"/>
          </a:p>
          <a:p>
            <a:r>
              <a:rPr lang="da-DK" sz="2000" b="1" dirty="0"/>
              <a:t>Classes</a:t>
            </a:r>
          </a:p>
          <a:p>
            <a:r>
              <a:rPr lang="da-DK" sz="2000" dirty="0">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r>
              <a:rPr lang="da-DK" sz="2000" b="1" dirty="0"/>
              <a:t>Interfaces</a:t>
            </a:r>
          </a:p>
          <a:p>
            <a:r>
              <a:rPr lang="da-DK" sz="2000" dirty="0">
                <a:latin typeface="Consolas" panose="020B0609020204030204" pitchFamily="49" charset="0"/>
                <a:cs typeface="Consolas" panose="020B0609020204030204" pitchFamily="49" charset="0"/>
              </a:rPr>
              <a:t>IException</a:t>
            </a:r>
            <a:r>
              <a:rPr lang="da-DK" sz="2000" dirty="0"/>
              <a:t>, </a:t>
            </a:r>
            <a:r>
              <a:rPr lang="da-DK" sz="2000" dirty="0">
                <a:latin typeface="Consolas" panose="020B0609020204030204" pitchFamily="49" charset="0"/>
                <a:cs typeface="Consolas" panose="020B0609020204030204" pitchFamily="49" charset="0"/>
              </a:rPr>
              <a:t>IObserver</a:t>
            </a:r>
          </a:p>
        </p:txBody>
      </p:sp>
      <p:sp>
        <p:nvSpPr>
          <p:cNvPr id="9" name="Rectangle 8">
            <a:extLst>
              <a:ext uri="{FF2B5EF4-FFF2-40B4-BE49-F238E27FC236}">
                <a16:creationId xmlns:a16="http://schemas.microsoft.com/office/drawing/2014/main" id="{DE4BCC34-50FA-4E65-9C29-01D0C4FAF38B}"/>
              </a:ext>
            </a:extLst>
          </p:cNvPr>
          <p:cNvSpPr/>
          <p:nvPr/>
        </p:nvSpPr>
        <p:spPr>
          <a:xfrm>
            <a:off x="5796280" y="6036359"/>
            <a:ext cx="8046632" cy="646331"/>
          </a:xfrm>
          <a:prstGeom prst="rect">
            <a:avLst/>
          </a:prstGeom>
        </p:spPr>
        <p:txBody>
          <a:bodyPr wrap="square" lIns="183600" rIns="183600">
            <a:spAutoFit/>
          </a:bodyPr>
          <a:lstStyle/>
          <a:p>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9663184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4776692"/>
          </a:xfrm>
        </p:spPr>
        <p:txBody>
          <a:bodyPr/>
          <a:lstStyle/>
          <a:p>
            <a:r>
              <a:rPr lang="da-DK" sz="1600" b="0" dirty="0">
                <a:solidFill>
                  <a:srgbClr val="C586C0"/>
                </a:solidFill>
                <a:effectLst/>
                <a:latin typeface="Cascadia Code" panose="020B0609020000020004" pitchFamily="49" charset="0"/>
                <a:cs typeface="Cascadia Code" panose="020B0609020000020004" pitchFamily="49" charset="0"/>
              </a:rPr>
              <a:t>using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System</a:t>
            </a:r>
            <a:r>
              <a:rPr lang="da-DK" sz="1600" b="0" dirty="0">
                <a:solidFill>
                  <a:srgbClr val="D4D4D4"/>
                </a:solidFill>
                <a:effectLst/>
                <a:latin typeface="Cascadia Code" panose="020B0609020000020004" pitchFamily="49" charset="0"/>
                <a:cs typeface="Cascadia Code" panose="020B0609020000020004" pitchFamily="49" charset="0"/>
              </a:rPr>
              <a:t>;</a:t>
            </a:r>
          </a:p>
          <a:p>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569CD6"/>
                </a:solidFill>
                <a:effectLst/>
                <a:latin typeface="Cascadia Code" panose="020B0609020000020004" pitchFamily="49" charset="0"/>
                <a:cs typeface="Cascadia Code" panose="020B0609020000020004" pitchFamily="49" charset="0"/>
              </a:rPr>
              <a:t>namespace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Namespace</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class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Class</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_field</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DateTime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_inheritableField</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Property</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569CD6"/>
                </a:solidFill>
                <a:effectLst/>
                <a:latin typeface="Cascadia Code" panose="020B0609020000020004" pitchFamily="49" charset="0"/>
                <a:cs typeface="Cascadia Code" panose="020B0609020000020004" pitchFamily="49" charset="0"/>
              </a:rPr>
              <a:t>get</a:t>
            </a:r>
            <a:r>
              <a:rPr lang="da-DK" sz="1600" b="0" dirty="0">
                <a:solidFill>
                  <a:srgbClr val="D4D4D4"/>
                </a:solidFill>
                <a:effectLst/>
                <a:latin typeface="Cascadia Code" panose="020B0609020000020004" pitchFamily="49" charset="0"/>
                <a:cs typeface="Cascadia Code" panose="020B0609020000020004" pitchFamily="49" charset="0"/>
              </a:rPr>
              <a:t> =&gt; </a:t>
            </a:r>
            <a:r>
              <a:rPr lang="da-DK" sz="1600" b="0" dirty="0">
                <a:solidFill>
                  <a:srgbClr val="9CDCFE"/>
                </a:solidFill>
                <a:effectLst/>
                <a:latin typeface="Cascadia Code" panose="020B0609020000020004" pitchFamily="49" charset="0"/>
                <a:cs typeface="Cascadia Code" panose="020B0609020000020004" pitchFamily="49" charset="0"/>
              </a:rPr>
              <a:t>_field</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6A9955"/>
                </a:solidFill>
                <a:effectLst/>
                <a:latin typeface="Cascadia Code" panose="020B0609020000020004" pitchFamily="49" charset="0"/>
                <a:cs typeface="Cascadia Code" panose="020B0609020000020004" pitchFamily="49" charset="0"/>
              </a:rPr>
              <a:t>// Getter</a:t>
            </a:r>
            <a:endParaRPr lang="da-DK" sz="1600" b="0" dirty="0">
              <a:solidFill>
                <a:srgbClr val="D4D4D4"/>
              </a:solidFill>
              <a:effectLst/>
              <a:latin typeface="Cascadia Code" panose="020B0609020000020004" pitchFamily="49" charset="0"/>
              <a:cs typeface="Cascadia Code" panose="020B0609020000020004" pitchFamily="49" charset="0"/>
            </a:endParaRP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AutoProperty</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569CD6"/>
                </a:solidFill>
                <a:effectLst/>
                <a:latin typeface="Cascadia Code" panose="020B0609020000020004" pitchFamily="49" charset="0"/>
                <a:cs typeface="Cascadia Code" panose="020B0609020000020004" pitchFamily="49" charset="0"/>
              </a:rPr>
              <a:t>get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set</a:t>
            </a:r>
            <a:r>
              <a:rPr lang="da-DK" sz="1600" b="0" dirty="0">
                <a:solidFill>
                  <a:srgbClr val="D4D4D4"/>
                </a:solidFill>
                <a:effectLst/>
                <a:latin typeface="Cascadia Code" panose="020B0609020000020004" pitchFamily="49" charset="0"/>
                <a:cs typeface="Cascadia Code" panose="020B0609020000020004" pitchFamily="49" charset="0"/>
              </a:rPr>
              <a:t>; }</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Class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Constructor</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854791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 (methods)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5121402"/>
          </a:xfrm>
        </p:spPr>
        <p:txBody>
          <a:bodyPr/>
          <a:lstStyle/>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dirty="0">
              <a:solidFill>
                <a:srgbClr val="D4D4D4"/>
              </a:solidFill>
              <a:latin typeface="Cascadia Code" panose="020B0609020000020004" pitchFamily="49" charset="0"/>
              <a:cs typeface="Cascadia Code" panose="020B0609020000020004" pitchFamily="49" charset="0"/>
            </a:endParaRPr>
          </a:p>
          <a:p>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r>
              <a:rPr lang="en-US" sz="1600" b="0" dirty="0">
                <a:solidFill>
                  <a:srgbClr val="D4D4D4"/>
                </a:solidFill>
                <a:effectLst/>
                <a:latin typeface="Cascadia Code" panose="020B0609020000020004" pitchFamily="49" charset="0"/>
                <a:cs typeface="Cascadia Code" panose="020B0609020000020004" pitchFamily="49" charset="0"/>
              </a:rPr>
              <a:t>        {</a:t>
            </a:r>
          </a:p>
          <a:p>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49804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 (events and delegates)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3693319"/>
          </a:xfrm>
        </p:spPr>
        <p:txBody>
          <a:bodyPr/>
          <a:lstStyle/>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dirty="0">
              <a:solidFill>
                <a:srgbClr val="D4D4D4"/>
              </a:solidFill>
              <a:latin typeface="Cascadia Code" panose="020B0609020000020004" pitchFamily="49" charset="0"/>
              <a:cs typeface="Cascadia Code" panose="020B0609020000020004" pitchFamily="49" charset="0"/>
            </a:endParaRPr>
          </a:p>
          <a:p>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660298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7F3E-6C4A-42AB-BB29-A49A79D1C4E7}"/>
              </a:ext>
            </a:extLst>
          </p:cNvPr>
          <p:cNvSpPr>
            <a:spLocks noGrp="1"/>
          </p:cNvSpPr>
          <p:nvPr>
            <p:ph type="title"/>
          </p:nvPr>
        </p:nvSpPr>
        <p:spPr/>
        <p:txBody>
          <a:bodyPr/>
          <a:lstStyle/>
          <a:p>
            <a:r>
              <a:rPr lang="en-US"/>
              <a:t>Built-in types</a:t>
            </a:r>
            <a:endParaRPr lang="LID4096" dirty="0"/>
          </a:p>
        </p:txBody>
      </p:sp>
      <p:sp>
        <p:nvSpPr>
          <p:cNvPr id="3" name="Text Placeholder 2">
            <a:extLst>
              <a:ext uri="{FF2B5EF4-FFF2-40B4-BE49-F238E27FC236}">
                <a16:creationId xmlns:a16="http://schemas.microsoft.com/office/drawing/2014/main" id="{B854C400-B4A1-4FD8-8CA5-8DD0BB674754}"/>
              </a:ext>
            </a:extLst>
          </p:cNvPr>
          <p:cNvSpPr>
            <a:spLocks noGrp="1"/>
          </p:cNvSpPr>
          <p:nvPr>
            <p:ph type="body" sz="quarter" idx="10"/>
          </p:nvPr>
        </p:nvSpPr>
        <p:spPr>
          <a:xfrm>
            <a:off x="582166" y="1436688"/>
            <a:ext cx="11018520" cy="4869025"/>
          </a:xfrm>
        </p:spPr>
        <p:txBody>
          <a:bodyPr/>
          <a:lstStyle/>
          <a:p>
            <a:r>
              <a:rPr lang="da-DK" sz="1400" b="0" dirty="0">
                <a:solidFill>
                  <a:srgbClr val="569CD6"/>
                </a:solidFill>
                <a:effectLst/>
                <a:latin typeface="Cascadia Code" panose="020B0609020000020004" pitchFamily="49" charset="0"/>
                <a:cs typeface="Cascadia Code" panose="020B0609020000020004" pitchFamily="49" charset="0"/>
              </a:rPr>
              <a:t>bool</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boolean</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6A9955"/>
                </a:solidFill>
                <a:effectLst/>
                <a:latin typeface="Cascadia Code" panose="020B0609020000020004" pitchFamily="49" charset="0"/>
                <a:cs typeface="Cascadia Code" panose="020B0609020000020004" pitchFamily="49" charset="0"/>
              </a:rPr>
              <a:t>// true || false</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char</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character</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050" b="0" dirty="0">
                <a:solidFill>
                  <a:srgbClr val="6A9955"/>
                </a:solidFill>
                <a:effectLst/>
                <a:latin typeface="Cascadia Code" panose="020B0609020000020004" pitchFamily="49" charset="0"/>
                <a:cs typeface="Cascadia Code" panose="020B0609020000020004" pitchFamily="49" charset="0"/>
              </a:rPr>
              <a:t>// 'a', 'b', 'c', '1', '2', '3'</a:t>
            </a:r>
            <a:r>
              <a:rPr lang="da-DK" sz="1400" b="0" dirty="0">
                <a:solidFill>
                  <a:srgbClr val="6A9955"/>
                </a:solidFill>
                <a:effectLst/>
                <a:latin typeface="Cascadia Code" panose="020B0609020000020004" pitchFamily="49" charset="0"/>
                <a:cs typeface="Cascadia Code" panose="020B0609020000020004" pitchFamily="49" charset="0"/>
              </a:rPr>
              <a:t> </a:t>
            </a:r>
            <a:endParaRPr lang="da-DK" sz="1400" b="0" dirty="0">
              <a:solidFill>
                <a:srgbClr val="D4D4D4"/>
              </a:solidFill>
              <a:effectLst/>
              <a:latin typeface="Cascadia Code" panose="020B0609020000020004" pitchFamily="49" charset="0"/>
              <a:cs typeface="Cascadia Code" panose="020B0609020000020004" pitchFamily="49" charset="0"/>
            </a:endParaRPr>
          </a:p>
          <a:p>
            <a:endParaRPr lang="da-DK" sz="1400" b="0" dirty="0">
              <a:solidFill>
                <a:srgbClr val="569CD6"/>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Floating point numeric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decimal</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precisionFloatingPoint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double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floatingPoint64bit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float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floatingPoint32Bit</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da-DK" sz="1400" b="0" dirty="0">
              <a:solidFill>
                <a:srgbClr val="6A9955"/>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Integral numeric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byte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integer8bit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sbyte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signedByte</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int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integer32bit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uint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unsignedInteger32bit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long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integer64bit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ulong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unsignedInteger64bit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short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integer16bit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ushort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unsignedInteger16bit</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da-DK" sz="1400" b="0" dirty="0">
              <a:solidFill>
                <a:srgbClr val="569CD6"/>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Reference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object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_object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string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_string</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dynamic</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dynamic</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LID4096" sz="14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5C9D94F1-4A35-46FA-95F6-309E16C0B474}"/>
              </a:ext>
            </a:extLst>
          </p:cNvPr>
          <p:cNvSpPr txBox="1"/>
          <p:nvPr/>
        </p:nvSpPr>
        <p:spPr>
          <a:xfrm>
            <a:off x="2221230" y="6265901"/>
            <a:ext cx="9970770" cy="363946"/>
          </a:xfrm>
          <a:prstGeom prst="rect">
            <a:avLst/>
          </a:prstGeom>
          <a:noFill/>
        </p:spPr>
        <p:txBody>
          <a:bodyPr wrap="square">
            <a:spAutoFit/>
          </a:bodyPr>
          <a:lstStyle/>
          <a:p>
            <a:r>
              <a:rPr lang="da-DK" dirty="0">
                <a:hlinkClick r:id="rId2"/>
              </a:rPr>
              <a:t>https://docs.microsoft.com/en-us/dotnet/csharp/language-reference/builtin-types/built-in-types</a:t>
            </a:r>
            <a:endParaRPr lang="LID4096" dirty="0"/>
          </a:p>
        </p:txBody>
      </p:sp>
    </p:spTree>
    <p:extLst>
      <p:ext uri="{BB962C8B-B14F-4D97-AF65-F5344CB8AC3E}">
        <p14:creationId xmlns:p14="http://schemas.microsoft.com/office/powerpoint/2010/main" val="3327923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3DC-83B1-4EC4-B5F3-20D6520E00F6}"/>
              </a:ext>
            </a:extLst>
          </p:cNvPr>
          <p:cNvSpPr>
            <a:spLocks noGrp="1"/>
          </p:cNvSpPr>
          <p:nvPr>
            <p:ph type="title"/>
          </p:nvPr>
        </p:nvSpPr>
        <p:spPr/>
        <p:txBody>
          <a:bodyPr/>
          <a:lstStyle/>
          <a:p>
            <a:r>
              <a:rPr lang="en-US" dirty="0"/>
              <a:t>Basic Unit Test</a:t>
            </a:r>
            <a:endParaRPr lang="LID4096" dirty="0"/>
          </a:p>
        </p:txBody>
      </p:sp>
      <p:sp>
        <p:nvSpPr>
          <p:cNvPr id="3" name="Text Placeholder 2">
            <a:extLst>
              <a:ext uri="{FF2B5EF4-FFF2-40B4-BE49-F238E27FC236}">
                <a16:creationId xmlns:a16="http://schemas.microsoft.com/office/drawing/2014/main" id="{4DD34F1E-E62B-491E-8E76-5AC6B27D6187}"/>
              </a:ext>
            </a:extLst>
          </p:cNvPr>
          <p:cNvSpPr>
            <a:spLocks noGrp="1"/>
          </p:cNvSpPr>
          <p:nvPr>
            <p:ph type="body" sz="quarter" idx="10"/>
          </p:nvPr>
        </p:nvSpPr>
        <p:spPr>
          <a:xfrm>
            <a:off x="588263" y="1436688"/>
            <a:ext cx="11018520" cy="4764381"/>
          </a:xfrm>
        </p:spPr>
        <p:txBody>
          <a:bodyPr/>
          <a:lstStyle/>
          <a:p>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class</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Ticker</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int</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 { </a:t>
            </a:r>
            <a:r>
              <a:rPr lang="en-US" sz="1200" b="0" dirty="0">
                <a:solidFill>
                  <a:srgbClr val="569CD6"/>
                </a:solidFill>
                <a:effectLst/>
                <a:latin typeface="Cascadia Code" panose="020B0609020000020004" pitchFamily="49" charset="0"/>
                <a:cs typeface="Cascadia Code" panose="020B0609020000020004" pitchFamily="49" charset="0"/>
              </a:rPr>
              <a:t>get</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private</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set</a:t>
            </a:r>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void</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DCDCAA"/>
                </a:solidFill>
                <a:effectLst/>
                <a:latin typeface="Cascadia Code" panose="020B0609020000020004" pitchFamily="49" charset="0"/>
                <a:cs typeface="Cascadia Code" panose="020B0609020000020004" pitchFamily="49" charset="0"/>
              </a:rPr>
              <a:t>Increment</a:t>
            </a:r>
            <a:r>
              <a:rPr lang="en-US" sz="1200" b="0" dirty="0">
                <a:solidFill>
                  <a:srgbClr val="D4D4D4"/>
                </a:solidFill>
                <a:effectLst/>
                <a:latin typeface="Cascadia Code" panose="020B0609020000020004" pitchFamily="49" charset="0"/>
                <a:cs typeface="Cascadia Code" panose="020B0609020000020004" pitchFamily="49" charset="0"/>
              </a:rPr>
              <a:t>() =&gt; </a:t>
            </a:r>
            <a:r>
              <a:rPr lang="en-US" sz="1200" b="0" dirty="0">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class</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4EC9B0"/>
                </a:solidFill>
                <a:effectLst/>
                <a:latin typeface="Cascadia Code" panose="020B0609020000020004" pitchFamily="49" charset="0"/>
                <a:cs typeface="Cascadia Code" panose="020B0609020000020004" pitchFamily="49" charset="0"/>
              </a:rPr>
              <a:t>TickerTests</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Fact</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void</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Arrange</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var</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a:solidFill>
                  <a:srgbClr val="D4D4D4"/>
                </a:solidFill>
                <a:effectLst/>
                <a:latin typeface="Cascadia Code" panose="020B0609020000020004" pitchFamily="49" charset="0"/>
                <a:cs typeface="Cascadia Code" panose="020B0609020000020004" pitchFamily="49" charset="0"/>
              </a:rPr>
              <a:t> = </a:t>
            </a:r>
            <a:r>
              <a:rPr lang="en-US" sz="1200" b="0" dirty="0">
                <a:solidFill>
                  <a:srgbClr val="569CD6"/>
                </a:solidFill>
                <a:effectLst/>
                <a:latin typeface="Cascadia Code" panose="020B0609020000020004" pitchFamily="49" charset="0"/>
                <a:cs typeface="Cascadia Code" panose="020B0609020000020004" pitchFamily="49" charset="0"/>
              </a:rPr>
              <a:t>new</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Ticker</a:t>
            </a:r>
            <a:r>
              <a:rPr lang="en-US" sz="1200" b="0" dirty="0">
                <a:solidFill>
                  <a:srgbClr val="D4D4D4"/>
                </a:solidFill>
                <a:effectLst/>
                <a:latin typeface="Cascadia Code" panose="020B0609020000020004" pitchFamily="49" charset="0"/>
                <a:cs typeface="Cascadia Code" panose="020B0609020000020004" pitchFamily="49" charset="0"/>
              </a:rPr>
              <a:t>();</a:t>
            </a:r>
          </a:p>
          <a:p>
            <a:br>
              <a:rPr lang="en-US" sz="1200" b="0" dirty="0">
                <a:solidFill>
                  <a:srgbClr val="D4D4D4"/>
                </a:solidFill>
                <a:effectLst/>
                <a:latin typeface="Cascadia Code" panose="020B0609020000020004" pitchFamily="49" charset="0"/>
                <a:cs typeface="Cascadia Code" panose="020B0609020000020004" pitchFamily="49" charset="0"/>
              </a:rPr>
            </a:b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Act</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DCDCAA"/>
                </a:solidFill>
                <a:effectLst/>
                <a:latin typeface="Cascadia Code" panose="020B0609020000020004" pitchFamily="49" charset="0"/>
                <a:cs typeface="Cascadia Code" panose="020B0609020000020004" pitchFamily="49" charset="0"/>
              </a:rPr>
              <a:t>Increment</a:t>
            </a:r>
            <a:r>
              <a:rPr lang="en-US" sz="1200" b="0" dirty="0">
                <a:solidFill>
                  <a:srgbClr val="D4D4D4"/>
                </a:solidFill>
                <a:effectLst/>
                <a:latin typeface="Cascadia Code" panose="020B0609020000020004" pitchFamily="49" charset="0"/>
                <a:cs typeface="Cascadia Code" panose="020B0609020000020004" pitchFamily="49" charset="0"/>
              </a:rPr>
              <a:t>();</a:t>
            </a:r>
          </a:p>
          <a:p>
            <a:br>
              <a:rPr lang="en-US" sz="1200" b="0" dirty="0">
                <a:solidFill>
                  <a:srgbClr val="D4D4D4"/>
                </a:solidFill>
                <a:effectLst/>
                <a:latin typeface="Cascadia Code" panose="020B0609020000020004" pitchFamily="49" charset="0"/>
                <a:cs typeface="Cascadia Code" panose="020B0609020000020004" pitchFamily="49" charset="0"/>
              </a:rPr>
            </a:b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Assert</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Assert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DCDCAA"/>
                </a:solidFill>
                <a:effectLst/>
                <a:latin typeface="Cascadia Code" panose="020B0609020000020004" pitchFamily="49" charset="0"/>
                <a:cs typeface="Cascadia Code" panose="020B0609020000020004" pitchFamily="49" charset="0"/>
              </a:rPr>
              <a:t>Equal</a:t>
            </a:r>
            <a:r>
              <a:rPr lang="en-US" sz="1200" b="0" dirty="0">
                <a:solidFill>
                  <a:srgbClr val="D4D4D4"/>
                </a:solidFill>
                <a:effectLst/>
                <a:latin typeface="Cascadia Code" panose="020B0609020000020004" pitchFamily="49" charset="0"/>
                <a:cs typeface="Cascadia Code" panose="020B0609020000020004" pitchFamily="49" charset="0"/>
              </a:rPr>
              <a:t>(</a:t>
            </a:r>
            <a:r>
              <a:rPr lang="en-US" sz="1200" b="0" dirty="0">
                <a:solidFill>
                  <a:srgbClr val="B5CEA8"/>
                </a:solidFill>
                <a:effectLst/>
                <a:latin typeface="Cascadia Code" panose="020B0609020000020004" pitchFamily="49" charset="0"/>
                <a:cs typeface="Cascadia Code" panose="020B0609020000020004" pitchFamily="49" charset="0"/>
              </a:rPr>
              <a:t>1</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a:t>
            </a:r>
          </a:p>
          <a:p>
            <a:endParaRPr lang="LID4096" sz="12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350362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t>Agenda</a:t>
            </a:r>
            <a:endParaRPr lang="LID4096" dirty="0"/>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6390" y="1434370"/>
            <a:ext cx="11018520" cy="3533275"/>
          </a:xfrm>
        </p:spPr>
        <p:txBody>
          <a:bodyPr/>
          <a:lstStyle/>
          <a:p>
            <a:r>
              <a:rPr lang="en-US" dirty="0"/>
              <a:t>Why C♯</a:t>
            </a:r>
          </a:p>
          <a:p>
            <a:r>
              <a:rPr lang="en-US" dirty="0"/>
              <a:t>Curriculum</a:t>
            </a:r>
          </a:p>
          <a:p>
            <a:r>
              <a:rPr lang="en-US" dirty="0"/>
              <a:t>Test-Driven Development</a:t>
            </a:r>
          </a:p>
          <a:p>
            <a:r>
              <a:rPr lang="en-US" dirty="0"/>
              <a:t>.NET (Core) </a:t>
            </a:r>
          </a:p>
          <a:p>
            <a:r>
              <a:rPr lang="en-US" dirty="0"/>
              <a:t>C♯</a:t>
            </a:r>
          </a:p>
          <a:p>
            <a:r>
              <a:rPr lang="en-US" dirty="0"/>
              <a:t>Visual Studio Code</a:t>
            </a:r>
          </a:p>
          <a:p>
            <a:r>
              <a:rPr lang="en-US" dirty="0"/>
              <a:t>Visual Studio 2019</a:t>
            </a:r>
          </a:p>
        </p:txBody>
      </p:sp>
    </p:spTree>
    <p:extLst>
      <p:ext uri="{BB962C8B-B14F-4D97-AF65-F5344CB8AC3E}">
        <p14:creationId xmlns:p14="http://schemas.microsoft.com/office/powerpoint/2010/main" val="35110240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4F4-E5C0-48E4-8518-1F6964BFB13E}"/>
              </a:ext>
            </a:extLst>
          </p:cNvPr>
          <p:cNvSpPr>
            <a:spLocks noGrp="1"/>
          </p:cNvSpPr>
          <p:nvPr>
            <p:ph type="title"/>
          </p:nvPr>
        </p:nvSpPr>
        <p:spPr>
          <a:xfrm>
            <a:off x="588263" y="457200"/>
            <a:ext cx="11018520" cy="1107996"/>
          </a:xfrm>
        </p:spPr>
        <p:txBody>
          <a:bodyPr/>
          <a:lstStyle/>
          <a:p>
            <a:r>
              <a:rPr lang="en-US" dirty="0"/>
              <a:t>Why C♯ - Popularity</a:t>
            </a:r>
            <a:br>
              <a:rPr lang="en-US" dirty="0"/>
            </a:br>
            <a:endParaRPr lang="LID4096" dirty="0"/>
          </a:p>
        </p:txBody>
      </p:sp>
      <p:sp>
        <p:nvSpPr>
          <p:cNvPr id="3" name="Text Placeholder 2">
            <a:extLst>
              <a:ext uri="{FF2B5EF4-FFF2-40B4-BE49-F238E27FC236}">
                <a16:creationId xmlns:a16="http://schemas.microsoft.com/office/drawing/2014/main" id="{90489AB4-6C7F-4A43-94C1-3480B802E7FB}"/>
              </a:ext>
            </a:extLst>
          </p:cNvPr>
          <p:cNvSpPr>
            <a:spLocks noGrp="1"/>
          </p:cNvSpPr>
          <p:nvPr>
            <p:ph type="body" sz="quarter" idx="10"/>
          </p:nvPr>
        </p:nvSpPr>
        <p:spPr>
          <a:xfrm>
            <a:off x="586390" y="1434370"/>
            <a:ext cx="11018520" cy="5084469"/>
          </a:xfrm>
        </p:spPr>
        <p:txBody>
          <a:bodyPr/>
          <a:lstStyle/>
          <a:p>
            <a:r>
              <a:rPr lang="da-DK" dirty="0"/>
              <a:t>C♯: 31.4%</a:t>
            </a:r>
          </a:p>
          <a:p>
            <a:r>
              <a:rPr lang="da-DK" dirty="0"/>
              <a:t>ASP.NET: 21.9%</a:t>
            </a:r>
          </a:p>
          <a:p>
            <a:r>
              <a:rPr lang="da-DK" dirty="0"/>
              <a:t>ASP.NET Core: 19.1%</a:t>
            </a:r>
          </a:p>
          <a:p>
            <a:r>
              <a:rPr lang="da-DK" dirty="0"/>
              <a:t>.NET: 35.1%</a:t>
            </a:r>
          </a:p>
          <a:p>
            <a:r>
              <a:rPr lang="da-DK" dirty="0"/>
              <a:t>.NET Core: 24.5%</a:t>
            </a:r>
          </a:p>
          <a:p>
            <a:r>
              <a:rPr lang="da-DK" dirty="0"/>
              <a:t>Microsoft SQL Server: 33.0%</a:t>
            </a:r>
          </a:p>
          <a:p>
            <a:r>
              <a:rPr lang="da-DK" dirty="0"/>
              <a:t>Bash/Shell/PowerShell: 33.1%</a:t>
            </a:r>
          </a:p>
          <a:p>
            <a:r>
              <a:rPr lang="da-DK" dirty="0"/>
              <a:t>GitHub: 82.8% (top 1)</a:t>
            </a:r>
          </a:p>
          <a:p>
            <a:r>
              <a:rPr lang="da-DK" dirty="0"/>
              <a:t>Visual Studio Code: 50.7% (top 1) (2019)</a:t>
            </a:r>
          </a:p>
          <a:p>
            <a:r>
              <a:rPr lang="da-DK" dirty="0"/>
              <a:t>Visual Studio: 31.5% (top 2) (2019)</a:t>
            </a:r>
            <a:endParaRPr lang="LID4096" dirty="0"/>
          </a:p>
        </p:txBody>
      </p:sp>
      <p:sp>
        <p:nvSpPr>
          <p:cNvPr id="4" name="Rectangle 3">
            <a:extLst>
              <a:ext uri="{FF2B5EF4-FFF2-40B4-BE49-F238E27FC236}">
                <a16:creationId xmlns:a16="http://schemas.microsoft.com/office/drawing/2014/main" id="{A8FB0C4D-7AE1-4F43-A777-FFB5ABC80A12}"/>
              </a:ext>
            </a:extLst>
          </p:cNvPr>
          <p:cNvSpPr/>
          <p:nvPr/>
        </p:nvSpPr>
        <p:spPr>
          <a:xfrm>
            <a:off x="6972454" y="5793690"/>
            <a:ext cx="5219546" cy="907171"/>
          </a:xfrm>
          <a:prstGeom prst="rect">
            <a:avLst/>
          </a:prstGeom>
        </p:spPr>
        <p:txBody>
          <a:bodyPr wrap="square">
            <a:spAutoFit/>
          </a:bodyPr>
          <a:lstStyle/>
          <a:p>
            <a:r>
              <a:rPr lang="en-US" dirty="0">
                <a:ln w="3175">
                  <a:noFill/>
                </a:ln>
                <a:cs typeface="Segoe UI" pitchFamily="34" charset="0"/>
              </a:rPr>
              <a:t>Source: Stack Overflow Annual Developer Survey 2020 – 65,000 respondents</a:t>
            </a:r>
          </a:p>
          <a:p>
            <a:r>
              <a:rPr lang="da-DK" dirty="0">
                <a:hlinkClick r:id="rId2"/>
              </a:rPr>
              <a:t>https://insights.stackoverflow.com/survey/2020</a:t>
            </a:r>
            <a:endParaRPr lang="en-US" dirty="0">
              <a:ln w="3175">
                <a:noFill/>
              </a:ln>
              <a:cs typeface="Segoe UI" pitchFamily="34" charset="0"/>
            </a:endParaRPr>
          </a:p>
        </p:txBody>
      </p:sp>
    </p:spTree>
    <p:extLst>
      <p:ext uri="{BB962C8B-B14F-4D97-AF65-F5344CB8AC3E}">
        <p14:creationId xmlns:p14="http://schemas.microsoft.com/office/powerpoint/2010/main" val="3312987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4F4-E5C0-48E4-8518-1F6964BFB13E}"/>
              </a:ext>
            </a:extLst>
          </p:cNvPr>
          <p:cNvSpPr>
            <a:spLocks noGrp="1"/>
          </p:cNvSpPr>
          <p:nvPr>
            <p:ph type="title"/>
          </p:nvPr>
        </p:nvSpPr>
        <p:spPr>
          <a:xfrm>
            <a:off x="588263" y="457200"/>
            <a:ext cx="11018520" cy="1107996"/>
          </a:xfrm>
        </p:spPr>
        <p:txBody>
          <a:bodyPr/>
          <a:lstStyle/>
          <a:p>
            <a:r>
              <a:rPr lang="en-US" dirty="0"/>
              <a:t>Why C♯ - Love</a:t>
            </a:r>
            <a:br>
              <a:rPr lang="en-US" dirty="0"/>
            </a:br>
            <a:endParaRPr lang="LID4096" dirty="0"/>
          </a:p>
        </p:txBody>
      </p:sp>
      <p:sp>
        <p:nvSpPr>
          <p:cNvPr id="3" name="Text Placeholder 2">
            <a:extLst>
              <a:ext uri="{FF2B5EF4-FFF2-40B4-BE49-F238E27FC236}">
                <a16:creationId xmlns:a16="http://schemas.microsoft.com/office/drawing/2014/main" id="{90489AB4-6C7F-4A43-94C1-3480B802E7FB}"/>
              </a:ext>
            </a:extLst>
          </p:cNvPr>
          <p:cNvSpPr>
            <a:spLocks noGrp="1"/>
          </p:cNvSpPr>
          <p:nvPr>
            <p:ph type="body" sz="quarter" idx="10"/>
          </p:nvPr>
        </p:nvSpPr>
        <p:spPr>
          <a:xfrm>
            <a:off x="586390" y="1434370"/>
            <a:ext cx="11018520" cy="3016210"/>
          </a:xfrm>
        </p:spPr>
        <p:txBody>
          <a:bodyPr/>
          <a:lstStyle/>
          <a:p>
            <a:r>
              <a:rPr lang="da-DK" dirty="0"/>
              <a:t>C♯: 59.7%</a:t>
            </a:r>
          </a:p>
          <a:p>
            <a:r>
              <a:rPr lang="nl-NL" dirty="0"/>
              <a:t>ASP.NET: 70.7% (top 1)</a:t>
            </a:r>
          </a:p>
          <a:p>
            <a:r>
              <a:rPr lang="nl-NL" dirty="0"/>
              <a:t>ASP.NET: 36.9%</a:t>
            </a:r>
          </a:p>
          <a:p>
            <a:r>
              <a:rPr lang="nl-NL" dirty="0"/>
              <a:t>.NET: 47.5%</a:t>
            </a:r>
          </a:p>
          <a:p>
            <a:r>
              <a:rPr lang="nl-NL" dirty="0"/>
              <a:t>.NET Core: 71.5% (top 1)</a:t>
            </a:r>
          </a:p>
          <a:p>
            <a:r>
              <a:rPr lang="nl-NL" dirty="0"/>
              <a:t>Microsoft SQL Server: 50.9%</a:t>
            </a:r>
            <a:endParaRPr lang="LID4096" dirty="0"/>
          </a:p>
        </p:txBody>
      </p:sp>
      <p:sp>
        <p:nvSpPr>
          <p:cNvPr id="5" name="Rectangle 4">
            <a:extLst>
              <a:ext uri="{FF2B5EF4-FFF2-40B4-BE49-F238E27FC236}">
                <a16:creationId xmlns:a16="http://schemas.microsoft.com/office/drawing/2014/main" id="{F52CF88C-AB6C-4C31-9830-07C568A231FE}"/>
              </a:ext>
            </a:extLst>
          </p:cNvPr>
          <p:cNvSpPr/>
          <p:nvPr/>
        </p:nvSpPr>
        <p:spPr>
          <a:xfrm>
            <a:off x="4274974" y="6083020"/>
            <a:ext cx="7917026" cy="635559"/>
          </a:xfrm>
          <a:prstGeom prst="rect">
            <a:avLst/>
          </a:prstGeom>
        </p:spPr>
        <p:txBody>
          <a:bodyPr wrap="square">
            <a:spAutoFit/>
          </a:bodyPr>
          <a:lstStyle/>
          <a:p>
            <a:r>
              <a:rPr lang="en-US" dirty="0">
                <a:ln w="3175">
                  <a:noFill/>
                </a:ln>
                <a:cs typeface="Segoe UI" pitchFamily="34" charset="0"/>
              </a:rPr>
              <a:t>Source: Stack Overflow Annual Developer Survey 2020 – 65,000 respondents</a:t>
            </a:r>
          </a:p>
          <a:p>
            <a:r>
              <a:rPr lang="da-DK" dirty="0">
                <a:hlinkClick r:id="rId2"/>
              </a:rPr>
              <a:t>https://insights.stackoverflow.com/survey/2020</a:t>
            </a:r>
            <a:endParaRPr lang="en-US" dirty="0">
              <a:ln w="3175">
                <a:noFill/>
              </a:ln>
              <a:cs typeface="Segoe UI" pitchFamily="34" charset="0"/>
            </a:endParaRPr>
          </a:p>
        </p:txBody>
      </p:sp>
    </p:spTree>
    <p:extLst>
      <p:ext uri="{BB962C8B-B14F-4D97-AF65-F5344CB8AC3E}">
        <p14:creationId xmlns:p14="http://schemas.microsoft.com/office/powerpoint/2010/main" val="37886396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281FEE-4C68-4077-9427-A709217F5492}"/>
              </a:ext>
            </a:extLst>
          </p:cNvPr>
          <p:cNvSpPr>
            <a:spLocks noGrp="1"/>
          </p:cNvSpPr>
          <p:nvPr>
            <p:ph type="title"/>
          </p:nvPr>
        </p:nvSpPr>
        <p:spPr>
          <a:xfrm>
            <a:off x="273050" y="295275"/>
            <a:ext cx="8778875" cy="917575"/>
          </a:xfrm>
        </p:spPr>
        <p:txBody>
          <a:bodyPr/>
          <a:lstStyle/>
          <a:p>
            <a:r>
              <a:rPr lang="en-US" dirty="0"/>
              <a:t>Job trends</a:t>
            </a:r>
          </a:p>
        </p:txBody>
      </p:sp>
      <p:sp>
        <p:nvSpPr>
          <p:cNvPr id="5" name="Rectangle 4">
            <a:extLst>
              <a:ext uri="{FF2B5EF4-FFF2-40B4-BE49-F238E27FC236}">
                <a16:creationId xmlns:a16="http://schemas.microsoft.com/office/drawing/2014/main" id="{8E49B818-8484-4DE1-921C-B821692F7CF0}"/>
              </a:ext>
            </a:extLst>
          </p:cNvPr>
          <p:cNvSpPr/>
          <p:nvPr/>
        </p:nvSpPr>
        <p:spPr>
          <a:xfrm>
            <a:off x="181976" y="6511173"/>
            <a:ext cx="8961022" cy="369332"/>
          </a:xfrm>
          <a:prstGeom prst="rect">
            <a:avLst/>
          </a:prstGeom>
        </p:spPr>
        <p:txBody>
          <a:bodyPr wrap="square">
            <a:spAutoFit/>
          </a:bodyPr>
          <a:lstStyle/>
          <a:p>
            <a:r>
              <a:rPr lang="en-US" dirty="0"/>
              <a:t>Source: </a:t>
            </a:r>
            <a:r>
              <a:rPr lang="en-US" dirty="0">
                <a:hlinkClick r:id="rId2"/>
              </a:rPr>
              <a:t>https://www.version2.dk/artikel/jobtrends-java-slaar-c-paa-maalfoto-1088564</a:t>
            </a:r>
            <a:endParaRPr lang="en-US" dirty="0"/>
          </a:p>
        </p:txBody>
      </p:sp>
      <p:pic>
        <p:nvPicPr>
          <p:cNvPr id="6" name="Picture 5">
            <a:extLst>
              <a:ext uri="{FF2B5EF4-FFF2-40B4-BE49-F238E27FC236}">
                <a16:creationId xmlns:a16="http://schemas.microsoft.com/office/drawing/2014/main" id="{2E13C597-AF5E-48E3-9559-4D4FFD00095D}"/>
              </a:ext>
            </a:extLst>
          </p:cNvPr>
          <p:cNvPicPr>
            <a:picLocks noChangeAspect="1"/>
          </p:cNvPicPr>
          <p:nvPr/>
        </p:nvPicPr>
        <p:blipFill>
          <a:blip r:embed="rId3"/>
          <a:stretch>
            <a:fillRect/>
          </a:stretch>
        </p:blipFill>
        <p:spPr>
          <a:xfrm>
            <a:off x="266667" y="1247385"/>
            <a:ext cx="8791639" cy="5267364"/>
          </a:xfrm>
          <a:prstGeom prst="rect">
            <a:avLst/>
          </a:prstGeom>
        </p:spPr>
      </p:pic>
      <p:pic>
        <p:nvPicPr>
          <p:cNvPr id="7" name="Picture 6">
            <a:extLst>
              <a:ext uri="{FF2B5EF4-FFF2-40B4-BE49-F238E27FC236}">
                <a16:creationId xmlns:a16="http://schemas.microsoft.com/office/drawing/2014/main" id="{38565452-1455-49EB-8A6C-14DE81126EFD}"/>
              </a:ext>
            </a:extLst>
          </p:cNvPr>
          <p:cNvPicPr>
            <a:picLocks noChangeAspect="1"/>
          </p:cNvPicPr>
          <p:nvPr/>
        </p:nvPicPr>
        <p:blipFill>
          <a:blip r:embed="rId4"/>
          <a:stretch>
            <a:fillRect/>
          </a:stretch>
        </p:blipFill>
        <p:spPr>
          <a:xfrm>
            <a:off x="9519778" y="1247385"/>
            <a:ext cx="2233629" cy="3024210"/>
          </a:xfrm>
          <a:prstGeom prst="rect">
            <a:avLst/>
          </a:prstGeom>
        </p:spPr>
      </p:pic>
    </p:spTree>
    <p:extLst>
      <p:ext uri="{BB962C8B-B14F-4D97-AF65-F5344CB8AC3E}">
        <p14:creationId xmlns:p14="http://schemas.microsoft.com/office/powerpoint/2010/main" val="26071069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141234-3CA3-4673-A479-FB893132591F}"/>
              </a:ext>
            </a:extLst>
          </p:cNvPr>
          <p:cNvSpPr/>
          <p:nvPr/>
        </p:nvSpPr>
        <p:spPr>
          <a:xfrm>
            <a:off x="9240520" y="5077117"/>
            <a:ext cx="2834640" cy="1722010"/>
          </a:xfrm>
          <a:prstGeom prst="rect">
            <a:avLst/>
          </a:prstGeom>
        </p:spPr>
        <p:txBody>
          <a:bodyPr wrap="square">
            <a:spAutoFit/>
          </a:bodyPr>
          <a:lstStyle/>
          <a:p>
            <a:r>
              <a:rPr lang="en-US" dirty="0"/>
              <a:t>Source: </a:t>
            </a:r>
          </a:p>
          <a:p>
            <a:r>
              <a:rPr lang="en-US" dirty="0">
                <a:hlinkClick r:id="rId2"/>
              </a:rPr>
              <a:t>https://www.version2.dk/artikel/udvikler-vild-med-c-ingen-grund-at-kode-java-nogensinde-igen-1088651</a:t>
            </a:r>
            <a:endParaRPr lang="en-US" dirty="0"/>
          </a:p>
        </p:txBody>
      </p:sp>
      <p:pic>
        <p:nvPicPr>
          <p:cNvPr id="11" name="Picture 10">
            <a:extLst>
              <a:ext uri="{FF2B5EF4-FFF2-40B4-BE49-F238E27FC236}">
                <a16:creationId xmlns:a16="http://schemas.microsoft.com/office/drawing/2014/main" id="{E8B1020A-DC7E-41B5-BDB7-EF3640B3B42B}"/>
              </a:ext>
            </a:extLst>
          </p:cNvPr>
          <p:cNvPicPr>
            <a:picLocks noChangeAspect="1"/>
          </p:cNvPicPr>
          <p:nvPr/>
        </p:nvPicPr>
        <p:blipFill>
          <a:blip r:embed="rId3"/>
          <a:stretch>
            <a:fillRect/>
          </a:stretch>
        </p:blipFill>
        <p:spPr>
          <a:xfrm>
            <a:off x="3029765" y="0"/>
            <a:ext cx="6132469" cy="6858000"/>
          </a:xfrm>
          <a:prstGeom prst="rect">
            <a:avLst/>
          </a:prstGeom>
        </p:spPr>
      </p:pic>
    </p:spTree>
    <p:extLst>
      <p:ext uri="{BB962C8B-B14F-4D97-AF65-F5344CB8AC3E}">
        <p14:creationId xmlns:p14="http://schemas.microsoft.com/office/powerpoint/2010/main" val="20555460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C796-2A01-4048-9707-5F4BB7E40D4D}"/>
              </a:ext>
            </a:extLst>
          </p:cNvPr>
          <p:cNvSpPr>
            <a:spLocks noGrp="1"/>
          </p:cNvSpPr>
          <p:nvPr>
            <p:ph type="title"/>
          </p:nvPr>
        </p:nvSpPr>
        <p:spPr/>
        <p:txBody>
          <a:bodyPr/>
          <a:lstStyle/>
          <a:p>
            <a:r>
              <a:rPr lang="en-US" dirty="0"/>
              <a:t>Tentative Curriculum</a:t>
            </a:r>
            <a:endParaRPr lang="LID4096" dirty="0"/>
          </a:p>
        </p:txBody>
      </p:sp>
      <p:sp>
        <p:nvSpPr>
          <p:cNvPr id="3" name="Text Placeholder 2">
            <a:extLst>
              <a:ext uri="{FF2B5EF4-FFF2-40B4-BE49-F238E27FC236}">
                <a16:creationId xmlns:a16="http://schemas.microsoft.com/office/drawing/2014/main" id="{45F57367-3BA5-4A18-A835-53C2C849F6F2}"/>
              </a:ext>
            </a:extLst>
          </p:cNvPr>
          <p:cNvSpPr>
            <a:spLocks noGrp="1"/>
          </p:cNvSpPr>
          <p:nvPr>
            <p:ph type="body" sz="quarter" idx="10"/>
          </p:nvPr>
        </p:nvSpPr>
        <p:spPr>
          <a:xfrm>
            <a:off x="586390" y="1434370"/>
            <a:ext cx="11018520" cy="4801314"/>
          </a:xfrm>
        </p:spPr>
        <p:txBody>
          <a:bodyPr/>
          <a:lstStyle/>
          <a:p>
            <a:r>
              <a:rPr lang="en-US" sz="2400" dirty="0"/>
              <a:t>Test-Driven C♯</a:t>
            </a:r>
          </a:p>
          <a:p>
            <a:r>
              <a:rPr lang="en-US" sz="2400" dirty="0"/>
              <a:t>Generics</a:t>
            </a:r>
          </a:p>
          <a:p>
            <a:r>
              <a:rPr lang="en-US" sz="2400" dirty="0"/>
              <a:t>Lambdas and </a:t>
            </a:r>
            <a:r>
              <a:rPr lang="en-US" sz="2400" dirty="0" err="1"/>
              <a:t>Linq</a:t>
            </a:r>
            <a:endParaRPr lang="en-US" sz="2400" dirty="0"/>
          </a:p>
          <a:p>
            <a:r>
              <a:rPr lang="en-US" sz="2400" dirty="0"/>
              <a:t>Data access (SQL + Entity Framework)</a:t>
            </a:r>
          </a:p>
          <a:p>
            <a:r>
              <a:rPr lang="en-US" sz="2400" dirty="0"/>
              <a:t>Asynchronous and parallel processing</a:t>
            </a:r>
          </a:p>
          <a:p>
            <a:r>
              <a:rPr lang="en-US" sz="2400" dirty="0"/>
              <a:t>ASP.NET Core Web API</a:t>
            </a:r>
          </a:p>
          <a:p>
            <a:r>
              <a:rPr lang="en-US" sz="2400" dirty="0"/>
              <a:t>Design Patterns in Practice</a:t>
            </a:r>
          </a:p>
          <a:p>
            <a:r>
              <a:rPr lang="en-US" sz="2400" dirty="0"/>
              <a:t>Web apps with </a:t>
            </a:r>
            <a:r>
              <a:rPr lang="en-US" sz="2400" dirty="0" err="1"/>
              <a:t>Blazor</a:t>
            </a:r>
            <a:endParaRPr lang="en-US" sz="2400" dirty="0"/>
          </a:p>
          <a:p>
            <a:r>
              <a:rPr lang="en-US" sz="2400" dirty="0"/>
              <a:t>Mobile apps with UWP and </a:t>
            </a:r>
            <a:r>
              <a:rPr lang="en-US" sz="2400" dirty="0" err="1"/>
              <a:t>Xamarin.Forms</a:t>
            </a:r>
            <a:endParaRPr lang="en-US" sz="2400" dirty="0"/>
          </a:p>
          <a:p>
            <a:r>
              <a:rPr lang="en-US" sz="2400" dirty="0"/>
              <a:t>Security</a:t>
            </a:r>
          </a:p>
          <a:p>
            <a:r>
              <a:rPr lang="en-US" sz="2400" dirty="0"/>
              <a:t>Cloud</a:t>
            </a:r>
          </a:p>
        </p:txBody>
      </p:sp>
    </p:spTree>
    <p:extLst>
      <p:ext uri="{BB962C8B-B14F-4D97-AF65-F5344CB8AC3E}">
        <p14:creationId xmlns:p14="http://schemas.microsoft.com/office/powerpoint/2010/main" val="38032298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4C0F11B-DEA6-4ECF-9034-262FAF5D672E}"/>
              </a:ext>
            </a:extLst>
          </p:cNvPr>
          <p:cNvSpPr>
            <a:spLocks noGrp="1"/>
          </p:cNvSpPr>
          <p:nvPr>
            <p:ph type="title"/>
          </p:nvPr>
        </p:nvSpPr>
        <p:spPr>
          <a:xfrm>
            <a:off x="588263" y="457200"/>
            <a:ext cx="11018520" cy="553998"/>
          </a:xfrm>
        </p:spPr>
        <p:txBody>
          <a:bodyPr wrap="square" anchor="t">
            <a:normAutofit/>
          </a:bodyPr>
          <a:lstStyle/>
          <a:p>
            <a:r>
              <a:rPr lang="da-DK"/>
              <a:t>Test-Driven Development</a:t>
            </a:r>
            <a:endParaRPr lang="LID4096" dirty="0"/>
          </a:p>
        </p:txBody>
      </p:sp>
      <p:graphicFrame>
        <p:nvGraphicFramePr>
          <p:cNvPr id="15" name="Text Placeholder 12">
            <a:extLst>
              <a:ext uri="{FF2B5EF4-FFF2-40B4-BE49-F238E27FC236}">
                <a16:creationId xmlns:a16="http://schemas.microsoft.com/office/drawing/2014/main" id="{64DD87DF-347A-48D5-8751-43DCC0ACE19A}"/>
              </a:ext>
            </a:extLst>
          </p:cNvPr>
          <p:cNvGraphicFramePr/>
          <p:nvPr>
            <p:extLst>
              <p:ext uri="{D42A27DB-BD31-4B8C-83A1-F6EECF244321}">
                <p14:modId xmlns:p14="http://schemas.microsoft.com/office/powerpoint/2010/main" val="150908319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798023"/>
      </p:ext>
    </p:extLst>
  </p:cSld>
  <p:clrMapOvr>
    <a:masterClrMapping/>
  </p:clrMapOvr>
  <p:transition>
    <p:fade/>
  </p:transition>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9094E9A9-6EC1-40F6-A5E7-16079EBC0085}"/>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5923E26A-6146-4C44-BDB5-F8DA0EFBFD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e4aa919a-b200-49cb-beca-4c7e0810321e"/>
    <ds:schemaRef ds:uri="06670dda-0291-4061-b6e0-f6c0cb392c51"/>
    <ds:schemaRef ds:uri="http://schemas.microsoft.com/office/2006/documentManagement/types"/>
    <ds:schemaRef ds:uri="http://schemas.microsoft.com/office/infopath/2007/PartnerControls"/>
    <ds:schemaRef ds:uri="http://purl.org/dc/dcmitype/"/>
    <ds:schemaRef ds:uri="http://schemas.microsoft.com/sharepoint/v3"/>
    <ds:schemaRef ds:uri="http://schemas.openxmlformats.org/package/2006/metadata/core-properties"/>
    <ds:schemaRef ds:uri="http://www.w3.org/XML/1998/namespace"/>
    <ds:schemaRef ds:uri="http://purl.org/dc/terms/"/>
    <ds:schemaRef ds:uri="965de625-df5b-42e9-a277-2113da4f1195"/>
  </ds:schemaRefs>
</ds:datastoreItem>
</file>

<file path=customXml/itemProps2.xml><?xml version="1.0" encoding="utf-8"?>
<ds:datastoreItem xmlns:ds="http://schemas.openxmlformats.org/officeDocument/2006/customXml" ds:itemID="{B28DDFE8-80D6-4A60-B5D6-41E509D3A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314</TotalTime>
  <Words>1452</Words>
  <Application>Microsoft Office PowerPoint</Application>
  <PresentationFormat>Widescreen</PresentationFormat>
  <Paragraphs>276</Paragraphs>
  <Slides>27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Cascadia Code</vt:lpstr>
      <vt:lpstr>Consolas</vt:lpstr>
      <vt:lpstr>Segoe UI</vt:lpstr>
      <vt:lpstr>Segoe UI Semibold</vt:lpstr>
      <vt:lpstr>Wingdings</vt:lpstr>
      <vt:lpstr>White Template</vt:lpstr>
      <vt:lpstr>Black Template</vt:lpstr>
      <vt:lpstr>Test-Driven C♯</vt:lpstr>
      <vt:lpstr>PowerPoint Presentation</vt:lpstr>
      <vt:lpstr>Agenda</vt:lpstr>
      <vt:lpstr>Why C♯ - Popularity </vt:lpstr>
      <vt:lpstr>Why C♯ - Love </vt:lpstr>
      <vt:lpstr>Job trends</vt:lpstr>
      <vt:lpstr>PowerPoint Presentation</vt:lpstr>
      <vt:lpstr>Tentative Curriculum</vt:lpstr>
      <vt:lpstr>Test-Driven Development</vt:lpstr>
      <vt:lpstr>Red – Green - Refactor</vt:lpstr>
      <vt:lpstr>A brief introduction</vt:lpstr>
      <vt:lpstr>.NET</vt:lpstr>
      <vt:lpstr>.NET Languages</vt:lpstr>
      <vt:lpstr>.NET Platforms</vt:lpstr>
      <vt:lpstr>History of .NET and C#</vt:lpstr>
      <vt:lpstr>C♯</vt:lpstr>
      <vt:lpstr>Coding Kata</vt:lpstr>
      <vt:lpstr>String Calculator Kata</vt:lpstr>
      <vt:lpstr>C# basics</vt:lpstr>
      <vt:lpstr>Create a C# console app with a test library</vt:lpstr>
      <vt:lpstr>Build, test, and run your app</vt:lpstr>
      <vt:lpstr>Naming conventions</vt:lpstr>
      <vt:lpstr>The C# class</vt:lpstr>
      <vt:lpstr>The C# class (methods)</vt:lpstr>
      <vt:lpstr>The C# class (events and delegates)</vt:lpstr>
      <vt:lpstr>Built-in types</vt:lpstr>
      <vt:lpstr>Basic Unit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Test-Driven C♯</dc:title>
  <dc:creator>Rasmus Lystrøm</dc:creator>
  <cp:lastModifiedBy>Rasmus Lystrøm</cp:lastModifiedBy>
  <cp:revision>3</cp:revision>
  <dcterms:created xsi:type="dcterms:W3CDTF">2020-08-26T05:21:41Z</dcterms:created>
  <dcterms:modified xsi:type="dcterms:W3CDTF">2020-08-26T10:36:14Z</dcterms:modified>
</cp:coreProperties>
</file>